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72"/>
  </p:notesMasterIdLst>
  <p:handoutMasterIdLst>
    <p:handoutMasterId r:id="rId73"/>
  </p:handoutMasterIdLst>
  <p:sldIdLst>
    <p:sldId id="345" r:id="rId3"/>
    <p:sldId id="412" r:id="rId4"/>
    <p:sldId id="454" r:id="rId5"/>
    <p:sldId id="455" r:id="rId6"/>
    <p:sldId id="456" r:id="rId7"/>
    <p:sldId id="457" r:id="rId8"/>
    <p:sldId id="459" r:id="rId9"/>
    <p:sldId id="458" r:id="rId10"/>
    <p:sldId id="460" r:id="rId11"/>
    <p:sldId id="461" r:id="rId12"/>
    <p:sldId id="389" r:id="rId13"/>
    <p:sldId id="462" r:id="rId14"/>
    <p:sldId id="463" r:id="rId15"/>
    <p:sldId id="464" r:id="rId16"/>
    <p:sldId id="465" r:id="rId17"/>
    <p:sldId id="467" r:id="rId18"/>
    <p:sldId id="468" r:id="rId19"/>
    <p:sldId id="466" r:id="rId20"/>
    <p:sldId id="469" r:id="rId21"/>
    <p:sldId id="470" r:id="rId22"/>
    <p:sldId id="471" r:id="rId23"/>
    <p:sldId id="475" r:id="rId24"/>
    <p:sldId id="472" r:id="rId25"/>
    <p:sldId id="473" r:id="rId26"/>
    <p:sldId id="474" r:id="rId27"/>
    <p:sldId id="476" r:id="rId28"/>
    <p:sldId id="477" r:id="rId29"/>
    <p:sldId id="478" r:id="rId30"/>
    <p:sldId id="479" r:id="rId31"/>
    <p:sldId id="480" r:id="rId32"/>
    <p:sldId id="488" r:id="rId33"/>
    <p:sldId id="489" r:id="rId34"/>
    <p:sldId id="490" r:id="rId35"/>
    <p:sldId id="491" r:id="rId36"/>
    <p:sldId id="492" r:id="rId37"/>
    <p:sldId id="493" r:id="rId38"/>
    <p:sldId id="494" r:id="rId39"/>
    <p:sldId id="495" r:id="rId40"/>
    <p:sldId id="496" r:id="rId41"/>
    <p:sldId id="501" r:id="rId42"/>
    <p:sldId id="497" r:id="rId43"/>
    <p:sldId id="500" r:id="rId44"/>
    <p:sldId id="502" r:id="rId45"/>
    <p:sldId id="499" r:id="rId46"/>
    <p:sldId id="504" r:id="rId47"/>
    <p:sldId id="505" r:id="rId48"/>
    <p:sldId id="506" r:id="rId49"/>
    <p:sldId id="507" r:id="rId50"/>
    <p:sldId id="509" r:id="rId51"/>
    <p:sldId id="510" r:id="rId52"/>
    <p:sldId id="508" r:id="rId53"/>
    <p:sldId id="511" r:id="rId54"/>
    <p:sldId id="512" r:id="rId55"/>
    <p:sldId id="513" r:id="rId56"/>
    <p:sldId id="514" r:id="rId57"/>
    <p:sldId id="515" r:id="rId58"/>
    <p:sldId id="517" r:id="rId59"/>
    <p:sldId id="518" r:id="rId60"/>
    <p:sldId id="516" r:id="rId61"/>
    <p:sldId id="519" r:id="rId62"/>
    <p:sldId id="520" r:id="rId63"/>
    <p:sldId id="521" r:id="rId64"/>
    <p:sldId id="522" r:id="rId65"/>
    <p:sldId id="523" r:id="rId66"/>
    <p:sldId id="524" r:id="rId67"/>
    <p:sldId id="525" r:id="rId68"/>
    <p:sldId id="526" r:id="rId69"/>
    <p:sldId id="527" r:id="rId70"/>
    <p:sldId id="38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95449" autoAdjust="0"/>
  </p:normalViewPr>
  <p:slideViewPr>
    <p:cSldViewPr snapToGrid="0">
      <p:cViewPr varScale="1">
        <p:scale>
          <a:sx n="62" d="100"/>
          <a:sy n="62" d="100"/>
        </p:scale>
        <p:origin x="792" y="52"/>
      </p:cViewPr>
      <p:guideLst>
        <p:guide orient="horz" pos="2160"/>
        <p:guide pos="3840"/>
      </p:guideLst>
    </p:cSldViewPr>
  </p:slideViewPr>
  <p:notesTextViewPr>
    <p:cViewPr>
      <p:scale>
        <a:sx n="1" d="1"/>
        <a:sy n="1" d="1"/>
      </p:scale>
      <p:origin x="0" y="0"/>
    </p:cViewPr>
  </p:notesTextViewPr>
  <p:notesViewPr>
    <p:cSldViewPr snapToGrid="0" showGuides="1">
      <p:cViewPr varScale="1">
        <p:scale>
          <a:sx n="76" d="100"/>
          <a:sy n="76" d="100"/>
        </p:scale>
        <p:origin x="177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C66D5-35F2-4B2B-B66A-28018F619124}" type="datetimeFigureOut">
              <a:rPr lang="en-US" smtClean="0"/>
              <a:pPr/>
              <a:t>4/27/2023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6073D5-63C2-4933-B970-D96552757D44}" type="slidenum">
              <a:rPr lang="en-US" smtClean="0"/>
              <a:pPr/>
              <a:t>‹#›</a:t>
            </a:fld>
            <a:endParaRPr lang="en-US"/>
          </a:p>
        </p:txBody>
      </p:sp>
    </p:spTree>
    <p:extLst>
      <p:ext uri="{BB962C8B-B14F-4D97-AF65-F5344CB8AC3E}">
        <p14:creationId xmlns:p14="http://schemas.microsoft.com/office/powerpoint/2010/main" val="1000481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B7E8A-1102-47A1-B1C3-36AE88809383}" type="datetimeFigureOut">
              <a:rPr lang="en-US" smtClean="0"/>
              <a:pPr/>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1EAB-687D-4AE4-B775-678A923E9436}" type="slidenum">
              <a:rPr lang="en-US" smtClean="0"/>
              <a:pPr/>
              <a:t>‹#›</a:t>
            </a:fld>
            <a:endParaRPr lang="en-US"/>
          </a:p>
        </p:txBody>
      </p:sp>
    </p:spTree>
    <p:extLst>
      <p:ext uri="{BB962C8B-B14F-4D97-AF65-F5344CB8AC3E}">
        <p14:creationId xmlns:p14="http://schemas.microsoft.com/office/powerpoint/2010/main" val="43010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Group 4"/>
          <p:cNvGrpSpPr/>
          <p:nvPr/>
        </p:nvGrpSpPr>
        <p:grpSpPr>
          <a:xfrm>
            <a:off x="3048" y="0"/>
            <a:ext cx="12188952" cy="6858000"/>
            <a:chOff x="3048" y="0"/>
            <a:chExt cx="12188952" cy="6858000"/>
          </a:xfrm>
        </p:grpSpPr>
        <p:sp>
          <p:nvSpPr>
            <p:cNvPr id="4" name="Rectangle 3"/>
            <p:cNvSpPr/>
            <p:nvPr/>
          </p:nvSpPr>
          <p:spPr>
            <a:xfrm>
              <a:off x="3048" y="0"/>
              <a:ext cx="12188952"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grpSp>
      </p:grpSp>
      <p:sp>
        <p:nvSpPr>
          <p:cNvPr id="3" name="Subtitle 2"/>
          <p:cNvSpPr>
            <a:spLocks noGrp="1"/>
          </p:cNvSpPr>
          <p:nvPr>
            <p:ph type="subTitle" idx="1"/>
          </p:nvPr>
        </p:nvSpPr>
        <p:spPr>
          <a:xfrm>
            <a:off x="1524000" y="4056115"/>
            <a:ext cx="9144000" cy="1655762"/>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 name="Title 1"/>
          <p:cNvSpPr>
            <a:spLocks noGrp="1"/>
          </p:cNvSpPr>
          <p:nvPr>
            <p:ph type="ctrTitle"/>
          </p:nvPr>
        </p:nvSpPr>
        <p:spPr>
          <a:xfrm>
            <a:off x="1524000" y="912610"/>
            <a:ext cx="9144000" cy="2387600"/>
          </a:xfrm>
          <a:prstGeom prst="rect">
            <a:avLst/>
          </a:prstGeom>
        </p:spPr>
        <p:txBody>
          <a:bodyPr anchor="b"/>
          <a:lstStyle>
            <a:lvl1pPr algn="ctr">
              <a:defRPr sz="6000">
                <a:solidFill>
                  <a:schemeClr val="tx2"/>
                </a:solidFill>
              </a:defRPr>
            </a:lvl1pPr>
          </a:lstStyle>
          <a:p>
            <a:r>
              <a:rPr lang="zh-CN" altLang="en-US"/>
              <a:t>单击此处编辑母版标题样式</a:t>
            </a:r>
            <a:endParaRPr lang="en-US"/>
          </a:p>
        </p:txBody>
      </p:sp>
      <p:sp>
        <p:nvSpPr>
          <p:cNvPr id="1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5DE3B5DE-687E-4601-9C25-48F7ABE0D7C5}" type="datetime1">
              <a:rPr lang="en-US" smtClean="0"/>
              <a:pPr/>
              <a:t>4/27/2023</a:t>
            </a:fld>
            <a:endParaRPr lang="en-US"/>
          </a:p>
        </p:txBody>
      </p:sp>
      <p:sp>
        <p:nvSpPr>
          <p:cNvPr id="1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81080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BFD467DE-D084-42AA-B27F-22F6084CB8BB}" type="datetime1">
              <a:rPr lang="en-US" smtClean="0"/>
              <a:pPr/>
              <a:t>4/27/2023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4392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3782E027-C2A0-4932-A761-986BAD82B671}" type="datetime1">
              <a:rPr lang="en-US" smtClean="0"/>
              <a:pPr/>
              <a:t>4/27/2023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2971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96AC42F1-294F-4AFB-8F78-2EF579F09459}" type="datetime1">
              <a:rPr lang="en-US" smtClean="0"/>
              <a:pPr/>
              <a:t>4/27/2023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8180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2" name="Title 1"/>
          <p:cNvSpPr>
            <a:spLocks noGrp="1"/>
          </p:cNvSpPr>
          <p:nvPr>
            <p:ph type="title"/>
          </p:nvPr>
        </p:nvSpPr>
        <p:spPr>
          <a:xfrm>
            <a:off x="831850" y="1709738"/>
            <a:ext cx="10515600" cy="2862262"/>
          </a:xfrm>
          <a:prstGeom prst="rect">
            <a:avLst/>
          </a:prstGeom>
        </p:spPr>
        <p:txBody>
          <a:bodyPr anchor="b"/>
          <a:lstStyle>
            <a:lvl1pPr>
              <a:defRPr sz="6000"/>
            </a:lvl1pPr>
          </a:lstStyle>
          <a:p>
            <a:r>
              <a:rPr lang="zh-CN" altLang="en-US"/>
              <a:t>单击此处编辑母版标题样式</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580A6EB-69F5-4723-B5E3-A6D9E36A957A}" type="datetime1">
              <a:rPr lang="en-US" smtClean="0"/>
              <a:pPr/>
              <a:t>4/27/2023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2941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0FB02ED0-9CAE-481B-8D1D-B242F0282967}" type="datetime1">
              <a:rPr lang="en-US" smtClean="0"/>
              <a:pPr/>
              <a:t>4/27/2023</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7178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189663" y="2193925"/>
            <a:ext cx="5157787"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89663" y="1489075"/>
            <a:ext cx="5157787"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1850" y="2193925"/>
            <a:ext cx="5156200"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Text Placeholder 2"/>
          <p:cNvSpPr>
            <a:spLocks noGrp="1"/>
          </p:cNvSpPr>
          <p:nvPr>
            <p:ph type="body" idx="1"/>
          </p:nvPr>
        </p:nvSpPr>
        <p:spPr>
          <a:xfrm>
            <a:off x="831850" y="1489075"/>
            <a:ext cx="5156200"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 name="Title 1"/>
          <p:cNvSpPr>
            <a:spLocks noGrp="1"/>
          </p:cNvSpPr>
          <p:nvPr>
            <p:ph type="title"/>
          </p:nvPr>
        </p:nvSpPr>
        <p:spPr>
          <a:xfrm>
            <a:off x="831850" y="274638"/>
            <a:ext cx="10515600" cy="1143000"/>
          </a:xfrm>
          <a:prstGeom prst="rect">
            <a:avLst/>
          </a:prstGeom>
        </p:spPr>
        <p:txBody>
          <a:bodyPr/>
          <a:lstStyle/>
          <a:p>
            <a:r>
              <a:rPr lang="zh-CN" altLang="en-US"/>
              <a:t>单击此处编辑母版标题样式</a:t>
            </a:r>
            <a:endParaRPr lang="en-US"/>
          </a:p>
        </p:txBody>
      </p:sp>
      <p:sp>
        <p:nvSpPr>
          <p:cNvPr id="10"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4696AB3F-7B84-45BD-A122-497866A73F4B}" type="datetime1">
              <a:rPr lang="en-US" smtClean="0"/>
              <a:pPr/>
              <a:t>4/27/2023</a:t>
            </a:fld>
            <a:endParaRPr lang="en-US"/>
          </a:p>
        </p:txBody>
      </p:sp>
      <p:sp>
        <p:nvSpPr>
          <p:cNvPr id="11" name="Footer Placeholder 4"/>
          <p:cNvSpPr>
            <a:spLocks noGrp="1"/>
          </p:cNvSpPr>
          <p:nvPr>
            <p:ph type="ftr" sz="quarter" idx="11"/>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2" name="Slide Number Placeholder 5"/>
          <p:cNvSpPr>
            <a:spLocks noGrp="1"/>
          </p:cNvSpPr>
          <p:nvPr>
            <p:ph type="sldNum" sz="quarter" idx="12"/>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5106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6"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6395E536-1457-4CE4-8497-197239F05587}" type="datetime1">
              <a:rPr lang="en-US" smtClean="0"/>
              <a:pPr/>
              <a:t>4/27/2023</a:t>
            </a:fld>
            <a:endParaRPr lang="en-US"/>
          </a:p>
        </p:txBody>
      </p:sp>
      <p:sp>
        <p:nvSpPr>
          <p:cNvPr id="7"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8"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9402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A4AF2F65-2726-4707-A7A6-DE21D14E80C5}" type="datetime1">
              <a:rPr lang="en-US" smtClean="0"/>
              <a:pPr/>
              <a:t>4/27/2023</a:t>
            </a:fld>
            <a:endParaRPr lang="en-US"/>
          </a:p>
        </p:txBody>
      </p:sp>
      <p:sp>
        <p:nvSpPr>
          <p:cNvPr id="6"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7"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55234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FA85564-6B99-4FC4-9CE3-22E750398B2E}" type="datetime1">
              <a:rPr lang="en-US" smtClean="0"/>
              <a:pPr/>
              <a:t>4/27/2023</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01459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2BCD2BEA-7F40-407D-B082-13022E8B2C99}" type="datetime1">
              <a:rPr lang="en-US" smtClean="0"/>
              <a:pPr/>
              <a:t>4/27/2023</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5955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0" y="-6"/>
            <a:ext cx="12188952" cy="6858006"/>
            <a:chOff x="-2728" y="-5"/>
            <a:chExt cx="12188952" cy="6858006"/>
          </a:xfrm>
        </p:grpSpPr>
        <p:sp>
          <p:nvSpPr>
            <p:cNvPr id="26" name="Rectangle 25"/>
            <p:cNvSpPr/>
            <p:nvPr/>
          </p:nvSpPr>
          <p:spPr>
            <a:xfrm>
              <a:off x="-2728" y="1"/>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727" y="-5"/>
              <a:ext cx="716424" cy="6858000"/>
              <a:chOff x="-2727" y="-5"/>
              <a:chExt cx="716424" cy="6858000"/>
            </a:xfrm>
          </p:grpSpPr>
          <p:grpSp>
            <p:nvGrpSpPr>
              <p:cNvPr id="40" name="Group 39"/>
              <p:cNvGrpSpPr/>
              <p:nvPr/>
            </p:nvGrpSpPr>
            <p:grpSpPr>
              <a:xfrm>
                <a:off x="-2727" y="-5"/>
                <a:ext cx="571473" cy="6858000"/>
                <a:chOff x="6048440" y="-936481"/>
                <a:chExt cx="196717" cy="9144001"/>
              </a:xfrm>
            </p:grpSpPr>
            <p:sp>
              <p:nvSpPr>
                <p:cNvPr id="46" name="Rectangle 45" descr="Gold bar"/>
                <p:cNvSpPr>
                  <a:spLocks noChangeArrowheads="1"/>
                </p:cNvSpPr>
                <p:nvPr/>
              </p:nvSpPr>
              <p:spPr bwMode="auto">
                <a:xfrm rot="10800000" flipH="1">
                  <a:off x="6048440" y="5159057"/>
                  <a:ext cx="196717" cy="3048463"/>
                </a:xfrm>
                <a:prstGeom prst="rect">
                  <a:avLst/>
                </a:prstGeom>
                <a:solidFill>
                  <a:schemeClr val="accent6"/>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7" name="Rectangle 46" descr="Orange bar"/>
                <p:cNvSpPr>
                  <a:spLocks noChangeArrowheads="1"/>
                </p:cNvSpPr>
                <p:nvPr/>
              </p:nvSpPr>
              <p:spPr bwMode="auto">
                <a:xfrm rot="10800000" flipH="1">
                  <a:off x="6048440" y="2110594"/>
                  <a:ext cx="196717" cy="3048463"/>
                </a:xfrm>
                <a:prstGeom prst="rect">
                  <a:avLst/>
                </a:prstGeom>
                <a:solidFill>
                  <a:schemeClr val="accent4"/>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8" name="Rectangle 47" descr="Slate bar"/>
                <p:cNvSpPr>
                  <a:spLocks noChangeArrowheads="1"/>
                </p:cNvSpPr>
                <p:nvPr/>
              </p:nvSpPr>
              <p:spPr bwMode="auto">
                <a:xfrm rot="10800000" flipH="1">
                  <a:off x="6048440" y="-936481"/>
                  <a:ext cx="196717" cy="3048463"/>
                </a:xfrm>
                <a:prstGeom prst="rect">
                  <a:avLst/>
                </a:prstGeom>
                <a:solidFill>
                  <a:schemeClr val="accent1"/>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grpSp>
            <p:nvGrpSpPr>
              <p:cNvPr id="41" name="Group 40"/>
              <p:cNvGrpSpPr/>
              <p:nvPr/>
            </p:nvGrpSpPr>
            <p:grpSpPr>
              <a:xfrm>
                <a:off x="566005" y="-5"/>
                <a:ext cx="147692" cy="6858000"/>
                <a:chOff x="6048440" y="-936481"/>
                <a:chExt cx="196717" cy="9144001"/>
              </a:xfrm>
            </p:grpSpPr>
            <p:sp>
              <p:nvSpPr>
                <p:cNvPr id="43" name="Rectangle 42" descr="Gold bar"/>
                <p:cNvSpPr>
                  <a:spLocks noChangeArrowheads="1"/>
                </p:cNvSpPr>
                <p:nvPr/>
              </p:nvSpPr>
              <p:spPr bwMode="auto">
                <a:xfrm rot="10800000" flipH="1">
                  <a:off x="6048440" y="5159057"/>
                  <a:ext cx="196717" cy="3048463"/>
                </a:xfrm>
                <a:prstGeom prst="rect">
                  <a:avLst/>
                </a:prstGeom>
                <a:gradFill flip="none" rotWithShape="1">
                  <a:gsLst>
                    <a:gs pos="0">
                      <a:schemeClr val="accent6">
                        <a:lumMod val="40000"/>
                        <a:lumOff val="60000"/>
                      </a:schemeClr>
                    </a:gs>
                    <a:gs pos="100000">
                      <a:prstClr val="white"/>
                    </a:gs>
                  </a:gsLst>
                  <a:lin ang="0" scaled="1"/>
                  <a:tileRect/>
                </a:gradFill>
                <a:ln w="9525">
                  <a:noFill/>
                  <a:miter lim="800000"/>
                  <a:headEnd/>
                  <a:tailEnd/>
                </a:ln>
                <a:effectLst/>
                <a:extLst/>
              </p:spPr>
              <p:txBody>
                <a:bodyPr wrap="none" anchor="ctr"/>
                <a:lstStyle/>
                <a:p>
                  <a:pPr lvl="0" algn="ctr"/>
                  <a:endParaRPr lang="en-US" sz="2400">
                    <a:latin typeface="Times New Roman" panose="02020603050405020304" pitchFamily="18" charset="0"/>
                  </a:endParaRPr>
                </a:p>
              </p:txBody>
            </p:sp>
            <p:sp>
              <p:nvSpPr>
                <p:cNvPr id="44" name="Rectangle 43" descr="Orange bar"/>
                <p:cNvSpPr>
                  <a:spLocks noChangeArrowheads="1"/>
                </p:cNvSpPr>
                <p:nvPr/>
              </p:nvSpPr>
              <p:spPr bwMode="auto">
                <a:xfrm rot="10800000" flipH="1">
                  <a:off x="6048440" y="2110594"/>
                  <a:ext cx="196717" cy="3048463"/>
                </a:xfrm>
                <a:prstGeom prst="rect">
                  <a:avLst/>
                </a:prstGeom>
                <a:gradFill flip="none" rotWithShape="1">
                  <a:gsLst>
                    <a:gs pos="0">
                      <a:schemeClr val="accent4">
                        <a:lumMod val="40000"/>
                        <a:lumOff val="60000"/>
                      </a:schemeClr>
                    </a:gs>
                    <a:gs pos="100000">
                      <a:prstClr val="white"/>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5" name="Rectangle 44" descr="Slate bar"/>
                <p:cNvSpPr>
                  <a:spLocks noChangeArrowheads="1"/>
                </p:cNvSpPr>
                <p:nvPr/>
              </p:nvSpPr>
              <p:spPr bwMode="auto">
                <a:xfrm rot="10800000" flipH="1">
                  <a:off x="6048440" y="-936481"/>
                  <a:ext cx="196717" cy="3048463"/>
                </a:xfrm>
                <a:prstGeom prst="rect">
                  <a:avLst/>
                </a:prstGeom>
                <a:gradFill flip="none" rotWithShape="1">
                  <a:gsLst>
                    <a:gs pos="0">
                      <a:schemeClr val="accent1">
                        <a:lumMod val="60000"/>
                        <a:lumOff val="40000"/>
                      </a:schemeClr>
                    </a:gs>
                    <a:gs pos="100000">
                      <a:schemeClr val="bg1"/>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sp>
            <p:nvSpPr>
              <p:cNvPr id="42" name="Rectangle 41"/>
              <p:cNvSpPr/>
              <p:nvPr/>
            </p:nvSpPr>
            <p:spPr>
              <a:xfrm>
                <a:off x="646782" y="-5"/>
                <a:ext cx="45719"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sp>
        <p:nvSpPr>
          <p:cNvPr id="3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CA734DBA-6852-4C6A-AB8B-E28C0C52CB53}" type="datetime1">
              <a:rPr lang="en-US" smtClean="0"/>
              <a:pPr/>
              <a:t>4/27/2023</a:t>
            </a:fld>
            <a:endParaRPr lang="en-US"/>
          </a:p>
        </p:txBody>
      </p:sp>
      <p:sp>
        <p:nvSpPr>
          <p:cNvPr id="3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3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
        <p:nvSpPr>
          <p:cNvPr id="3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Tree>
    <p:extLst>
      <p:ext uri="{BB962C8B-B14F-4D97-AF65-F5344CB8AC3E}">
        <p14:creationId xmlns:p14="http://schemas.microsoft.com/office/powerpoint/2010/main" val="3171908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t>10-</a:t>
            </a:r>
            <a:r>
              <a:rPr lang="zh-CN" altLang="en-US" sz="3200" dirty="0"/>
              <a:t>文本表示</a:t>
            </a:r>
          </a:p>
        </p:txBody>
      </p:sp>
      <p:sp>
        <p:nvSpPr>
          <p:cNvPr id="3" name="副标题 2"/>
          <p:cNvSpPr>
            <a:spLocks noGrp="1"/>
          </p:cNvSpPr>
          <p:nvPr>
            <p:ph type="subTitle" idx="1"/>
          </p:nvPr>
        </p:nvSpPr>
        <p:spPr/>
        <p:txBody>
          <a:bodyPr>
            <a:normAutofit/>
          </a:bodyPr>
          <a:lstStyle/>
          <a:p>
            <a:r>
              <a:rPr lang="zh-CN" altLang="en-US" sz="2000" dirty="0"/>
              <a:t>张雷瀚，助理教授</a:t>
            </a:r>
            <a:endParaRPr lang="en-US" altLang="zh-CN" sz="2000" dirty="0"/>
          </a:p>
          <a:p>
            <a:r>
              <a:rPr lang="zh-CN" altLang="en-US" sz="2000" dirty="0"/>
              <a:t>现代邮政学院</a:t>
            </a:r>
          </a:p>
          <a:p>
            <a:r>
              <a:rPr lang="en-US" altLang="zh-CN" sz="2000"/>
              <a:t>2023</a:t>
            </a:r>
            <a:r>
              <a:rPr lang="zh-CN" altLang="en-US" sz="2000"/>
              <a:t>年</a:t>
            </a:r>
            <a:r>
              <a:rPr lang="en-US" altLang="zh-CN" sz="2000" dirty="0"/>
              <a:t>4</a:t>
            </a:r>
            <a:r>
              <a:rPr lang="zh-CN" altLang="en-US" sz="2000" dirty="0"/>
              <a:t>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6B50AC-F2AD-4DB7-8291-71EEB3712E3C}"/>
              </a:ext>
            </a:extLst>
          </p:cNvPr>
          <p:cNvSpPr>
            <a:spLocks noGrp="1"/>
          </p:cNvSpPr>
          <p:nvPr>
            <p:ph idx="1"/>
          </p:nvPr>
        </p:nvSpPr>
        <p:spPr/>
        <p:txBody>
          <a:bodyPr>
            <a:normAutofit/>
          </a:bodyPr>
          <a:lstStyle/>
          <a:p>
            <a:r>
              <a:rPr lang="zh-CN" altLang="en-US" dirty="0"/>
              <a:t>给每个词建立一个稠密向量，使得在相似的上下文语境中出现的词的向量具备较高的相似度</a:t>
            </a:r>
            <a:endParaRPr lang="en-US" altLang="zh-CN" dirty="0"/>
          </a:p>
          <a:p>
            <a:r>
              <a:rPr lang="en-US" altLang="zh-CN" dirty="0"/>
              <a:t>Word vectors</a:t>
            </a:r>
            <a:r>
              <a:rPr lang="zh-CN" altLang="en-US" dirty="0"/>
              <a:t>的别称</a:t>
            </a:r>
            <a:endParaRPr lang="en-US" altLang="zh-CN" dirty="0"/>
          </a:p>
          <a:p>
            <a:pPr lvl="1"/>
            <a:r>
              <a:rPr lang="en-US" altLang="zh-CN" dirty="0"/>
              <a:t>word embeddings</a:t>
            </a:r>
          </a:p>
          <a:p>
            <a:pPr lvl="1"/>
            <a:r>
              <a:rPr lang="en-US" altLang="zh-CN" dirty="0"/>
              <a:t>Word representations</a:t>
            </a:r>
          </a:p>
          <a:p>
            <a:r>
              <a:rPr lang="zh-CN" altLang="en-US" dirty="0"/>
              <a:t>本质上是词的分布式表示</a:t>
            </a:r>
            <a:endParaRPr lang="en-US" altLang="zh-CN" dirty="0"/>
          </a:p>
        </p:txBody>
      </p:sp>
      <p:sp>
        <p:nvSpPr>
          <p:cNvPr id="3" name="标题 2">
            <a:extLst>
              <a:ext uri="{FF2B5EF4-FFF2-40B4-BE49-F238E27FC236}">
                <a16:creationId xmlns:a16="http://schemas.microsoft.com/office/drawing/2014/main" id="{A38BA6E0-FC06-49CB-BECD-9DF6BA232F3E}"/>
              </a:ext>
            </a:extLst>
          </p:cNvPr>
          <p:cNvSpPr>
            <a:spLocks noGrp="1"/>
          </p:cNvSpPr>
          <p:nvPr>
            <p:ph type="title"/>
          </p:nvPr>
        </p:nvSpPr>
        <p:spPr/>
        <p:txBody>
          <a:bodyPr/>
          <a:lstStyle/>
          <a:p>
            <a:r>
              <a:rPr lang="en-US" altLang="zh-CN" dirty="0"/>
              <a:t>Word vector</a:t>
            </a:r>
            <a:endParaRPr lang="zh-CN" altLang="en-US" dirty="0"/>
          </a:p>
        </p:txBody>
      </p:sp>
      <p:pic>
        <p:nvPicPr>
          <p:cNvPr id="4" name="图片 3">
            <a:extLst>
              <a:ext uri="{FF2B5EF4-FFF2-40B4-BE49-F238E27FC236}">
                <a16:creationId xmlns:a16="http://schemas.microsoft.com/office/drawing/2014/main" id="{B6E7DFCB-9622-48DA-902D-E51808118FDE}"/>
              </a:ext>
            </a:extLst>
          </p:cNvPr>
          <p:cNvPicPr>
            <a:picLocks noChangeAspect="1"/>
          </p:cNvPicPr>
          <p:nvPr/>
        </p:nvPicPr>
        <p:blipFill>
          <a:blip r:embed="rId2"/>
          <a:stretch>
            <a:fillRect/>
          </a:stretch>
        </p:blipFill>
        <p:spPr>
          <a:xfrm>
            <a:off x="7392202" y="2810693"/>
            <a:ext cx="3428198" cy="3174466"/>
          </a:xfrm>
          <a:prstGeom prst="rect">
            <a:avLst/>
          </a:prstGeom>
        </p:spPr>
      </p:pic>
    </p:spTree>
    <p:extLst>
      <p:ext uri="{BB962C8B-B14F-4D97-AF65-F5344CB8AC3E}">
        <p14:creationId xmlns:p14="http://schemas.microsoft.com/office/powerpoint/2010/main" val="240390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8E469F37-8752-4FF3-B764-61AEAA1A2E83}"/>
              </a:ext>
            </a:extLst>
          </p:cNvPr>
          <p:cNvPicPr>
            <a:picLocks noGrp="1" noChangeAspect="1"/>
          </p:cNvPicPr>
          <p:nvPr>
            <p:ph idx="1"/>
          </p:nvPr>
        </p:nvPicPr>
        <p:blipFill>
          <a:blip r:embed="rId2"/>
          <a:stretch>
            <a:fillRect/>
          </a:stretch>
        </p:blipFill>
        <p:spPr>
          <a:xfrm>
            <a:off x="1347537" y="1363611"/>
            <a:ext cx="9673854" cy="5354821"/>
          </a:xfrm>
          <a:prstGeom prst="rect">
            <a:avLst/>
          </a:prstGeom>
        </p:spPr>
      </p:pic>
      <p:sp>
        <p:nvSpPr>
          <p:cNvPr id="3" name="标题 2">
            <a:extLst>
              <a:ext uri="{FF2B5EF4-FFF2-40B4-BE49-F238E27FC236}">
                <a16:creationId xmlns:a16="http://schemas.microsoft.com/office/drawing/2014/main" id="{ACF48BA8-EF3A-4DE4-AB3F-981B35B326EB}"/>
              </a:ext>
            </a:extLst>
          </p:cNvPr>
          <p:cNvSpPr>
            <a:spLocks noGrp="1"/>
          </p:cNvSpPr>
          <p:nvPr>
            <p:ph type="title"/>
          </p:nvPr>
        </p:nvSpPr>
        <p:spPr/>
        <p:txBody>
          <a:bodyPr>
            <a:normAutofit/>
          </a:bodyPr>
          <a:lstStyle/>
          <a:p>
            <a:r>
              <a:rPr lang="zh-CN" altLang="en-US" dirty="0"/>
              <a:t>基于神经网络的词向量的语义可视化表示</a:t>
            </a:r>
          </a:p>
        </p:txBody>
      </p:sp>
    </p:spTree>
    <p:extLst>
      <p:ext uri="{BB962C8B-B14F-4D97-AF65-F5344CB8AC3E}">
        <p14:creationId xmlns:p14="http://schemas.microsoft.com/office/powerpoint/2010/main" val="334207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E12E7F9-B2AB-4630-9088-A5FD2BFEDE48}"/>
                  </a:ext>
                </a:extLst>
              </p:cNvPr>
              <p:cNvSpPr>
                <a:spLocks noGrp="1"/>
              </p:cNvSpPr>
              <p:nvPr>
                <p:ph idx="1"/>
              </p:nvPr>
            </p:nvSpPr>
            <p:spPr/>
            <p:txBody>
              <a:bodyPr/>
              <a:lstStyle/>
              <a:p>
                <a:r>
                  <a:rPr lang="en-US" altLang="zh-CN" dirty="0"/>
                  <a:t>Word2vec</a:t>
                </a:r>
                <a:r>
                  <a:rPr lang="zh-CN" altLang="en-US" dirty="0"/>
                  <a:t>（</a:t>
                </a:r>
                <a:r>
                  <a:rPr lang="en-US" altLang="zh-CN" dirty="0" err="1"/>
                  <a:t>Mikolov</a:t>
                </a:r>
                <a:r>
                  <a:rPr lang="en-US" altLang="zh-CN" dirty="0"/>
                  <a:t> et al. 2013</a:t>
                </a:r>
                <a:r>
                  <a:rPr lang="zh-CN" altLang="en-US" dirty="0"/>
                  <a:t>）是学习词向量的一个方法</a:t>
                </a:r>
                <a:endParaRPr lang="en-US" altLang="zh-CN" dirty="0"/>
              </a:p>
              <a:p>
                <a:r>
                  <a:rPr lang="zh-CN" altLang="en-US" dirty="0"/>
                  <a:t>思想</a:t>
                </a:r>
                <a:endParaRPr lang="en-US" altLang="zh-CN" dirty="0"/>
              </a:p>
              <a:p>
                <a:pPr lvl="1"/>
                <a:r>
                  <a:rPr lang="zh-CN" altLang="en-US" dirty="0"/>
                  <a:t>有很大规模的文本语料集</a:t>
                </a:r>
                <a:endParaRPr lang="en-US" altLang="zh-CN" dirty="0"/>
              </a:p>
              <a:p>
                <a:pPr lvl="1"/>
                <a:r>
                  <a:rPr lang="zh-CN" altLang="en-US" dirty="0"/>
                  <a:t>固定的词典里的每一个词都由一个向量表示</a:t>
                </a:r>
                <a:endParaRPr lang="en-US" altLang="zh-CN" dirty="0"/>
              </a:p>
              <a:p>
                <a:pPr lvl="1"/>
                <a:r>
                  <a:rPr lang="zh-CN" altLang="en-US" dirty="0"/>
                  <a:t>对于文本的每个位置</a:t>
                </a:r>
                <a14:m>
                  <m:oMath xmlns:m="http://schemas.openxmlformats.org/officeDocument/2006/math">
                    <m:r>
                      <a:rPr lang="en-US" altLang="zh-CN" b="0" i="1" smtClean="0">
                        <a:latin typeface="Cambria Math" panose="02040503050406030204" pitchFamily="18" charset="0"/>
                      </a:rPr>
                      <m:t>𝑡</m:t>
                    </m:r>
                  </m:oMath>
                </a14:m>
                <a:r>
                  <a:rPr lang="zh-CN" altLang="en-US" dirty="0"/>
                  <a:t>，都有一个中心词</a:t>
                </a:r>
                <a14:m>
                  <m:oMath xmlns:m="http://schemas.openxmlformats.org/officeDocument/2006/math">
                    <m:r>
                      <a:rPr lang="en-US" altLang="zh-CN" b="0" i="1" smtClean="0">
                        <a:latin typeface="Cambria Math" panose="02040503050406030204" pitchFamily="18" charset="0"/>
                      </a:rPr>
                      <m:t>𝑐</m:t>
                    </m:r>
                  </m:oMath>
                </a14:m>
                <a:r>
                  <a:rPr lang="zh-CN" altLang="en-US" dirty="0"/>
                  <a:t>和上下文词集</a:t>
                </a:r>
                <a14:m>
                  <m:oMath xmlns:m="http://schemas.openxmlformats.org/officeDocument/2006/math">
                    <m:r>
                      <a:rPr lang="en-US" altLang="zh-CN" b="0" i="1" smtClean="0">
                        <a:latin typeface="Cambria Math" panose="02040503050406030204" pitchFamily="18" charset="0"/>
                      </a:rPr>
                      <m:t>𝑜</m:t>
                    </m:r>
                  </m:oMath>
                </a14:m>
                <a:endParaRPr lang="en-US" altLang="zh-CN" dirty="0"/>
              </a:p>
              <a:p>
                <a:pPr lvl="1"/>
                <a:r>
                  <a:rPr lang="zh-CN" altLang="en-US" dirty="0"/>
                  <a:t>使用</a:t>
                </a:r>
                <a14:m>
                  <m:oMath xmlns:m="http://schemas.openxmlformats.org/officeDocument/2006/math">
                    <m:r>
                      <a:rPr lang="en-US" altLang="zh-CN" i="1">
                        <a:latin typeface="Cambria Math" panose="02040503050406030204" pitchFamily="18" charset="0"/>
                      </a:rPr>
                      <m:t>𝑐</m:t>
                    </m:r>
                    <m:r>
                      <a:rPr lang="zh-CN" altLang="en-US" i="1" smtClean="0">
                        <a:latin typeface="Cambria Math" panose="02040503050406030204" pitchFamily="18" charset="0"/>
                      </a:rPr>
                      <m:t>和</m:t>
                    </m:r>
                    <m:r>
                      <a:rPr lang="en-US" altLang="zh-CN" i="1">
                        <a:latin typeface="Cambria Math" panose="02040503050406030204" pitchFamily="18" charset="0"/>
                      </a:rPr>
                      <m:t>𝑜</m:t>
                    </m:r>
                  </m:oMath>
                </a14:m>
                <a:r>
                  <a:rPr lang="zh-CN" altLang="en-US" dirty="0"/>
                  <a:t>的词向量的相似度计算给定</a:t>
                </a:r>
                <a14:m>
                  <m:oMath xmlns:m="http://schemas.openxmlformats.org/officeDocument/2006/math">
                    <m:r>
                      <a:rPr lang="en-US" altLang="zh-CN" i="1">
                        <a:latin typeface="Cambria Math" panose="02040503050406030204" pitchFamily="18" charset="0"/>
                      </a:rPr>
                      <m:t>𝑐</m:t>
                    </m:r>
                  </m:oMath>
                </a14:m>
                <a:r>
                  <a:rPr lang="zh-CN" altLang="en-US" dirty="0"/>
                  <a:t>的情况下的上下文</a:t>
                </a:r>
                <a14:m>
                  <m:oMath xmlns:m="http://schemas.openxmlformats.org/officeDocument/2006/math">
                    <m:r>
                      <a:rPr lang="en-US" altLang="zh-CN" i="1">
                        <a:latin typeface="Cambria Math" panose="02040503050406030204" pitchFamily="18" charset="0"/>
                      </a:rPr>
                      <m:t>𝑜</m:t>
                    </m:r>
                  </m:oMath>
                </a14:m>
                <a:r>
                  <a:rPr lang="zh-CN" altLang="en-US" dirty="0"/>
                  <a:t>的概率，反之亦然</a:t>
                </a:r>
                <a:endParaRPr lang="en-US" altLang="zh-CN" dirty="0"/>
              </a:p>
              <a:p>
                <a:pPr lvl="1"/>
                <a:r>
                  <a:rPr lang="zh-CN" altLang="en-US" dirty="0"/>
                  <a:t>持续调整词向量，使得概率达到最大</a:t>
                </a:r>
                <a:endParaRPr lang="en-US" altLang="zh-CN" dirty="0"/>
              </a:p>
              <a:p>
                <a:pPr lvl="1"/>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6E12E7F9-B2AB-4630-9088-A5FD2BFEDE48}"/>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CD5A0CEC-0271-414D-94F0-4E5421724EA1}"/>
              </a:ext>
            </a:extLst>
          </p:cNvPr>
          <p:cNvSpPr>
            <a:spLocks noGrp="1"/>
          </p:cNvSpPr>
          <p:nvPr>
            <p:ph type="title"/>
          </p:nvPr>
        </p:nvSpPr>
        <p:spPr/>
        <p:txBody>
          <a:bodyPr/>
          <a:lstStyle/>
          <a:p>
            <a:r>
              <a:rPr lang="en-US" altLang="zh-CN" dirty="0"/>
              <a:t>Word2vec</a:t>
            </a:r>
            <a:endParaRPr lang="zh-CN" altLang="en-US" dirty="0"/>
          </a:p>
        </p:txBody>
      </p:sp>
    </p:spTree>
    <p:extLst>
      <p:ext uri="{BB962C8B-B14F-4D97-AF65-F5344CB8AC3E}">
        <p14:creationId xmlns:p14="http://schemas.microsoft.com/office/powerpoint/2010/main" val="294682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F8661A8-088E-43A8-A3D1-896FB79D90CE}"/>
                  </a:ext>
                </a:extLst>
              </p:cNvPr>
              <p:cNvSpPr>
                <a:spLocks noGrp="1"/>
              </p:cNvSpPr>
              <p:nvPr>
                <p:ph idx="1"/>
              </p:nvPr>
            </p:nvSpPr>
            <p:spPr/>
            <p:txBody>
              <a:bodyPr/>
              <a:lstStyle/>
              <a:p>
                <a:r>
                  <a:rPr lang="zh-CN" altLang="en-US" dirty="0"/>
                  <a:t>计算概率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oMath>
                </a14:m>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FF8661A8-088E-43A8-A3D1-896FB79D90C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B1FA23C-F087-4373-8753-DC9363037B0A}"/>
              </a:ext>
            </a:extLst>
          </p:cNvPr>
          <p:cNvSpPr>
            <a:spLocks noGrp="1"/>
          </p:cNvSpPr>
          <p:nvPr>
            <p:ph type="title"/>
          </p:nvPr>
        </p:nvSpPr>
        <p:spPr/>
        <p:txBody>
          <a:bodyPr/>
          <a:lstStyle/>
          <a:p>
            <a:r>
              <a:rPr lang="en-US" altLang="zh-CN" dirty="0"/>
              <a:t>word2vec</a:t>
            </a:r>
            <a:endParaRPr lang="zh-CN" altLang="en-US" dirty="0"/>
          </a:p>
        </p:txBody>
      </p:sp>
      <p:pic>
        <p:nvPicPr>
          <p:cNvPr id="4" name="图片 3">
            <a:extLst>
              <a:ext uri="{FF2B5EF4-FFF2-40B4-BE49-F238E27FC236}">
                <a16:creationId xmlns:a16="http://schemas.microsoft.com/office/drawing/2014/main" id="{DD57CA7C-7F89-4D82-B4ED-1FCB532B6A9A}"/>
              </a:ext>
            </a:extLst>
          </p:cNvPr>
          <p:cNvPicPr>
            <a:picLocks noChangeAspect="1"/>
          </p:cNvPicPr>
          <p:nvPr/>
        </p:nvPicPr>
        <p:blipFill>
          <a:blip r:embed="rId3"/>
          <a:stretch>
            <a:fillRect/>
          </a:stretch>
        </p:blipFill>
        <p:spPr>
          <a:xfrm>
            <a:off x="1714500" y="2678580"/>
            <a:ext cx="8763000" cy="2809875"/>
          </a:xfrm>
          <a:prstGeom prst="rect">
            <a:avLst/>
          </a:prstGeom>
        </p:spPr>
      </p:pic>
    </p:spTree>
    <p:extLst>
      <p:ext uri="{BB962C8B-B14F-4D97-AF65-F5344CB8AC3E}">
        <p14:creationId xmlns:p14="http://schemas.microsoft.com/office/powerpoint/2010/main" val="229258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F8661A8-088E-43A8-A3D1-896FB79D90CE}"/>
                  </a:ext>
                </a:extLst>
              </p:cNvPr>
              <p:cNvSpPr>
                <a:spLocks noGrp="1"/>
              </p:cNvSpPr>
              <p:nvPr>
                <p:ph idx="1"/>
              </p:nvPr>
            </p:nvSpPr>
            <p:spPr/>
            <p:txBody>
              <a:bodyPr/>
              <a:lstStyle/>
              <a:p>
                <a:r>
                  <a:rPr lang="zh-CN" altLang="en-US" dirty="0"/>
                  <a:t>计算概率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oMath>
                </a14:m>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FF8661A8-088E-43A8-A3D1-896FB79D90C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B1FA23C-F087-4373-8753-DC9363037B0A}"/>
              </a:ext>
            </a:extLst>
          </p:cNvPr>
          <p:cNvSpPr>
            <a:spLocks noGrp="1"/>
          </p:cNvSpPr>
          <p:nvPr>
            <p:ph type="title"/>
          </p:nvPr>
        </p:nvSpPr>
        <p:spPr/>
        <p:txBody>
          <a:bodyPr/>
          <a:lstStyle/>
          <a:p>
            <a:r>
              <a:rPr lang="en-US" altLang="zh-CN" dirty="0"/>
              <a:t>word2vec</a:t>
            </a:r>
            <a:endParaRPr lang="zh-CN" altLang="en-US" dirty="0"/>
          </a:p>
        </p:txBody>
      </p:sp>
      <p:pic>
        <p:nvPicPr>
          <p:cNvPr id="6" name="图片 5">
            <a:extLst>
              <a:ext uri="{FF2B5EF4-FFF2-40B4-BE49-F238E27FC236}">
                <a16:creationId xmlns:a16="http://schemas.microsoft.com/office/drawing/2014/main" id="{D2A61126-F0CF-416A-859A-EF90BC63AC55}"/>
              </a:ext>
            </a:extLst>
          </p:cNvPr>
          <p:cNvPicPr>
            <a:picLocks noChangeAspect="1"/>
          </p:cNvPicPr>
          <p:nvPr/>
        </p:nvPicPr>
        <p:blipFill>
          <a:blip r:embed="rId3"/>
          <a:stretch>
            <a:fillRect/>
          </a:stretch>
        </p:blipFill>
        <p:spPr>
          <a:xfrm>
            <a:off x="1724928" y="2711859"/>
            <a:ext cx="8915400" cy="2809875"/>
          </a:xfrm>
          <a:prstGeom prst="rect">
            <a:avLst/>
          </a:prstGeom>
        </p:spPr>
      </p:pic>
    </p:spTree>
    <p:extLst>
      <p:ext uri="{BB962C8B-B14F-4D97-AF65-F5344CB8AC3E}">
        <p14:creationId xmlns:p14="http://schemas.microsoft.com/office/powerpoint/2010/main" val="218289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FF6BBA6-316E-4B07-A5B8-F7A236D307DB}"/>
                  </a:ext>
                </a:extLst>
              </p:cNvPr>
              <p:cNvSpPr>
                <a:spLocks noGrp="1"/>
              </p:cNvSpPr>
              <p:nvPr>
                <p:ph idx="1"/>
              </p:nvPr>
            </p:nvSpPr>
            <p:spPr/>
            <p:txBody>
              <a:bodyPr>
                <a:normAutofit fontScale="92500" lnSpcReduction="10000"/>
              </a:bodyPr>
              <a:lstStyle/>
              <a:p>
                <a:r>
                  <a:rPr lang="zh-CN" altLang="en-US" dirty="0"/>
                  <a:t>对于任意位置</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𝑇</m:t>
                    </m:r>
                  </m:oMath>
                </a14:m>
                <a:r>
                  <a:rPr lang="zh-CN" altLang="en-US" dirty="0"/>
                  <a:t>，预测给定中心词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oMath>
                </a14:m>
                <a:r>
                  <a:rPr lang="zh-CN" altLang="en-US" dirty="0"/>
                  <a:t>的大小为</a:t>
                </a:r>
                <a14:m>
                  <m:oMath xmlns:m="http://schemas.openxmlformats.org/officeDocument/2006/math">
                    <m:r>
                      <a:rPr lang="en-US" altLang="zh-CN" b="0" i="1" smtClean="0">
                        <a:latin typeface="Cambria Math" panose="02040503050406030204" pitchFamily="18" charset="0"/>
                      </a:rPr>
                      <m:t>𝑚</m:t>
                    </m:r>
                  </m:oMath>
                </a14:m>
                <a:r>
                  <a:rPr lang="zh-CN" altLang="en-US" dirty="0"/>
                  <a:t>的上下文词，</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𝑙𝑖𝑘𝑒𝑙𝑖h𝑜𝑜𝑑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𝐿</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𝑇</m:t>
                          </m:r>
                        </m:sup>
                        <m:e>
                          <m:nary>
                            <m:naryPr>
                              <m:chr m:val="∑"/>
                              <m:supHide m:val="on"/>
                              <m:ctrlPr>
                                <a:rPr lang="en-US" altLang="zh-CN" b="0" i="1" dirty="0" smtClean="0">
                                  <a:latin typeface="Cambria Math" panose="02040503050406030204" pitchFamily="18" charset="0"/>
                                </a:rPr>
                              </m:ctrlPr>
                            </m:naryPr>
                            <m:sub>
                              <m:eqArr>
                                <m:eqArrPr>
                                  <m:ctrlPr>
                                    <a:rPr lang="en-US" altLang="zh-CN" b="0" i="1" dirty="0" smtClean="0">
                                      <a:latin typeface="Cambria Math" panose="02040503050406030204" pitchFamily="18" charset="0"/>
                                    </a:rPr>
                                  </m:ctrlPr>
                                </m:eqArrPr>
                                <m:e>
                                  <m:r>
                                    <m:rPr>
                                      <m:brk m:alnAt="7"/>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e>
                                <m:e>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≠0</m:t>
                                  </m:r>
                                </m:e>
                              </m:eqArr>
                            </m:sub>
                            <m:sup/>
                            <m:e>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m:t>
                              </m:r>
                            </m:e>
                          </m:nary>
                        </m:e>
                      </m:nary>
                    </m:oMath>
                  </m:oMathPara>
                </a14:m>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𝜃</m:t>
                    </m:r>
                  </m:oMath>
                </a14:m>
                <a:r>
                  <a:rPr lang="zh-CN" altLang="en-US" dirty="0"/>
                  <a:t>是所有需要最优化的参数</a:t>
                </a:r>
                <a:endParaRPr lang="en-US" altLang="zh-CN" dirty="0"/>
              </a:p>
              <a:p>
                <a:pPr marL="0" indent="0">
                  <a:buNone/>
                </a:pPr>
                <a:r>
                  <a:rPr lang="zh-CN" altLang="en-US" dirty="0"/>
                  <a:t>目标函数</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i="1">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是似然估计的对数的（平均）负值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𝑙𝑜𝑔𝐿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supHide m:val="on"/>
                              <m:ctrlPr>
                                <a:rPr lang="en-US" altLang="zh-CN" b="0" i="1" smtClean="0">
                                  <a:latin typeface="Cambria Math" panose="02040503050406030204" pitchFamily="18" charset="0"/>
                                </a:rPr>
                              </m:ctrlPr>
                            </m:naryPr>
                            <m:sub>
                              <m:eqArr>
                                <m:eqArrPr>
                                  <m:ctrlPr>
                                    <a:rPr lang="en-US" altLang="zh-CN" i="1" dirty="0">
                                      <a:latin typeface="Cambria Math" panose="02040503050406030204" pitchFamily="18" charset="0"/>
                                    </a:rPr>
                                  </m:ctrlPr>
                                </m:eqArrPr>
                                <m:e>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e>
                                <m:e>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e>
                              </m:eqArr>
                            </m:sub>
                            <m:sup/>
                            <m:e>
                              <m:r>
                                <a:rPr lang="en-US" altLang="zh-CN" b="0" i="1" smtClean="0">
                                  <a:latin typeface="Cambria Math" panose="02040503050406030204" pitchFamily="18" charset="0"/>
                                </a:rPr>
                                <m:t>𝑙𝑜𝑔𝑃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nary>
                        </m:e>
                      </m:nary>
                    </m:oMath>
                  </m:oMathPara>
                </a14:m>
                <a:endParaRPr lang="en-US" altLang="zh-CN" dirty="0"/>
              </a:p>
              <a:p>
                <a:pPr marL="0" indent="0">
                  <a:buNone/>
                </a:pPr>
                <a:r>
                  <a:rPr lang="zh-CN" altLang="en-US" dirty="0"/>
                  <a:t>最小化目标函数等价于最大化预测准确率</a:t>
                </a:r>
              </a:p>
            </p:txBody>
          </p:sp>
        </mc:Choice>
        <mc:Fallback xmlns="">
          <p:sp>
            <p:nvSpPr>
              <p:cNvPr id="2" name="内容占位符 1">
                <a:extLst>
                  <a:ext uri="{FF2B5EF4-FFF2-40B4-BE49-F238E27FC236}">
                    <a16:creationId xmlns:a16="http://schemas.microsoft.com/office/drawing/2014/main" id="{5FF6BBA6-316E-4B07-A5B8-F7A236D307DB}"/>
                  </a:ext>
                </a:extLst>
              </p:cNvPr>
              <p:cNvSpPr>
                <a:spLocks noGrp="1" noRot="1" noChangeAspect="1" noMove="1" noResize="1" noEditPoints="1" noAdjustHandles="1" noChangeArrowheads="1" noChangeShapeType="1" noTextEdit="1"/>
              </p:cNvSpPr>
              <p:nvPr>
                <p:ph idx="1"/>
              </p:nvPr>
            </p:nvSpPr>
            <p:spPr>
              <a:blipFill>
                <a:blip r:embed="rId2"/>
                <a:stretch>
                  <a:fillRect l="-1043" t="-3081" r="-290" b="-29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F137346-0899-42C3-989C-F03BC646EFDC}"/>
              </a:ext>
            </a:extLst>
          </p:cNvPr>
          <p:cNvSpPr>
            <a:spLocks noGrp="1"/>
          </p:cNvSpPr>
          <p:nvPr>
            <p:ph type="title"/>
          </p:nvPr>
        </p:nvSpPr>
        <p:spPr/>
        <p:txBody>
          <a:bodyPr/>
          <a:lstStyle/>
          <a:p>
            <a:r>
              <a:rPr lang="en-US" altLang="zh-CN" dirty="0"/>
              <a:t>Word2vec</a:t>
            </a:r>
            <a:r>
              <a:rPr lang="zh-CN" altLang="en-US" dirty="0"/>
              <a:t>目标函数</a:t>
            </a:r>
          </a:p>
        </p:txBody>
      </p:sp>
    </p:spTree>
    <p:extLst>
      <p:ext uri="{BB962C8B-B14F-4D97-AF65-F5344CB8AC3E}">
        <p14:creationId xmlns:p14="http://schemas.microsoft.com/office/powerpoint/2010/main" val="28996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FF6BBA6-316E-4B07-A5B8-F7A236D307DB}"/>
                  </a:ext>
                </a:extLst>
              </p:cNvPr>
              <p:cNvSpPr>
                <a:spLocks noGrp="1"/>
              </p:cNvSpPr>
              <p:nvPr>
                <p:ph idx="1"/>
              </p:nvPr>
            </p:nvSpPr>
            <p:spPr/>
            <p:txBody>
              <a:bodyPr>
                <a:normAutofit lnSpcReduction="10000"/>
              </a:bodyPr>
              <a:lstStyle/>
              <a:p>
                <a:r>
                  <a:rPr lang="zh-CN" altLang="en-US" dirty="0"/>
                  <a:t>最小化</a:t>
                </a:r>
                <a14:m>
                  <m:oMath xmlns:m="http://schemas.openxmlformats.org/officeDocument/2006/math">
                    <m:r>
                      <a:rPr lang="zh-CN" altLang="en-US" i="1" dirty="0">
                        <a:latin typeface="Cambria Math" panose="02040503050406030204" pitchFamily="18" charset="0"/>
                      </a:rPr>
                      <m:t>目标</m:t>
                    </m:r>
                    <m:r>
                      <a:rPr lang="zh-CN" altLang="en-US" i="1" dirty="0" smtClean="0">
                        <a:latin typeface="Cambria Math" panose="02040503050406030204" pitchFamily="18" charset="0"/>
                      </a:rPr>
                      <m:t>函数</m:t>
                    </m:r>
                  </m:oMath>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𝑙𝑜𝑔𝐿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supHide m:val="on"/>
                              <m:ctrlPr>
                                <a:rPr lang="en-US" altLang="zh-CN" b="0" i="1" smtClean="0">
                                  <a:latin typeface="Cambria Math" panose="02040503050406030204" pitchFamily="18" charset="0"/>
                                </a:rPr>
                              </m:ctrlPr>
                            </m:naryPr>
                            <m:sub>
                              <m:eqArr>
                                <m:eqArrPr>
                                  <m:ctrlPr>
                                    <a:rPr lang="en-US" altLang="zh-CN" i="1" dirty="0">
                                      <a:latin typeface="Cambria Math" panose="02040503050406030204" pitchFamily="18" charset="0"/>
                                    </a:rPr>
                                  </m:ctrlPr>
                                </m:eqArrPr>
                                <m:e>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e>
                                <m:e>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e>
                              </m:eqArr>
                            </m:sub>
                            <m:sup/>
                            <m:e>
                              <m:r>
                                <a:rPr lang="en-US" altLang="zh-CN" b="0" i="1" smtClean="0">
                                  <a:latin typeface="Cambria Math" panose="02040503050406030204" pitchFamily="18" charset="0"/>
                                </a:rPr>
                                <m:t>𝑙𝑜𝑔𝑃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nary>
                        </m:e>
                      </m:nary>
                    </m:oMath>
                  </m:oMathPara>
                </a14:m>
                <a:endParaRPr lang="en-US" altLang="zh-CN" dirty="0"/>
              </a:p>
              <a:p>
                <a:r>
                  <a:rPr lang="zh-CN" altLang="en-US" dirty="0"/>
                  <a:t>如何计算</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a14:m>
                <a:endParaRPr lang="en-US" altLang="zh-CN" dirty="0"/>
              </a:p>
              <a:p>
                <a:pPr lvl="1"/>
                <a:r>
                  <a:rPr lang="zh-CN" altLang="en-US" dirty="0"/>
                  <a:t>对于每个词</a:t>
                </a:r>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使用</m:t>
                    </m:r>
                  </m:oMath>
                </a14:m>
                <a:r>
                  <a:rPr lang="zh-CN" altLang="en-US" dirty="0"/>
                  <a:t>两个向量，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Sub>
                    <m:r>
                      <a:rPr lang="zh-CN" altLang="en-US" i="1">
                        <a:latin typeface="Cambria Math" panose="02040503050406030204" pitchFamily="18" charset="0"/>
                      </a:rPr>
                      <m:t>表示</m:t>
                    </m:r>
                  </m:oMath>
                </a14:m>
                <a:r>
                  <a:rPr lang="zh-CN" altLang="en-US" dirty="0"/>
                  <a:t>当</a:t>
                </a:r>
                <a14:m>
                  <m:oMath xmlns:m="http://schemas.openxmlformats.org/officeDocument/2006/math">
                    <m:r>
                      <a:rPr lang="en-US" altLang="zh-CN" b="0" i="1" smtClean="0">
                        <a:latin typeface="Cambria Math" panose="02040503050406030204" pitchFamily="18" charset="0"/>
                      </a:rPr>
                      <m:t>𝑤</m:t>
                    </m:r>
                  </m:oMath>
                </a14:m>
                <a:r>
                  <a:rPr lang="zh-CN" altLang="en-US" dirty="0"/>
                  <a:t>是中心词时的向量，</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𝑤</m:t>
                        </m:r>
                      </m:sub>
                    </m:sSub>
                    <m:r>
                      <a:rPr lang="zh-CN" altLang="en-US" i="1">
                        <a:latin typeface="Cambria Math" panose="02040503050406030204" pitchFamily="18" charset="0"/>
                      </a:rPr>
                      <m:t>表示</m:t>
                    </m:r>
                  </m:oMath>
                </a14:m>
                <a:r>
                  <a:rPr lang="zh-CN" altLang="en-US" dirty="0"/>
                  <a:t>当</a:t>
                </a:r>
                <a14:m>
                  <m:oMath xmlns:m="http://schemas.openxmlformats.org/officeDocument/2006/math">
                    <m:r>
                      <a:rPr lang="en-US" altLang="zh-CN" i="1">
                        <a:latin typeface="Cambria Math" panose="02040503050406030204" pitchFamily="18" charset="0"/>
                      </a:rPr>
                      <m:t>𝑤</m:t>
                    </m:r>
                  </m:oMath>
                </a14:m>
                <a:r>
                  <a:rPr lang="zh-CN" altLang="en-US" dirty="0"/>
                  <a:t>是语境词时的向量</a:t>
                </a:r>
                <a:endParaRPr lang="en-US" altLang="zh-CN" dirty="0"/>
              </a:p>
              <a:p>
                <a:r>
                  <a:rPr lang="zh-CN" altLang="en-US" dirty="0"/>
                  <a:t>对于中心词</a:t>
                </a:r>
                <a14:m>
                  <m:oMath xmlns:m="http://schemas.openxmlformats.org/officeDocument/2006/math">
                    <m:r>
                      <a:rPr lang="en-US" altLang="zh-CN" b="0" i="1" smtClean="0">
                        <a:latin typeface="Cambria Math" panose="02040503050406030204" pitchFamily="18" charset="0"/>
                      </a:rPr>
                      <m:t>𝑐</m:t>
                    </m:r>
                  </m:oMath>
                </a14:m>
                <a:r>
                  <a:rPr lang="zh-CN" altLang="en-US" dirty="0"/>
                  <a:t>和语境词</a:t>
                </a:r>
                <a14:m>
                  <m:oMath xmlns:m="http://schemas.openxmlformats.org/officeDocument/2006/math">
                    <m:r>
                      <a:rPr lang="en-US" altLang="zh-CN" b="0" i="1" smtClean="0">
                        <a:latin typeface="Cambria Math" panose="02040503050406030204" pitchFamily="18" charset="0"/>
                      </a:rPr>
                      <m:t>𝑜</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func>
                            </m:e>
                          </m:nary>
                        </m:den>
                      </m:f>
                    </m:oMath>
                  </m:oMathPara>
                </a14:m>
                <a:endParaRPr lang="en-US" altLang="zh-CN" dirty="0"/>
              </a:p>
            </p:txBody>
          </p:sp>
        </mc:Choice>
        <mc:Fallback xmlns="">
          <p:sp>
            <p:nvSpPr>
              <p:cNvPr id="2" name="内容占位符 1">
                <a:extLst>
                  <a:ext uri="{FF2B5EF4-FFF2-40B4-BE49-F238E27FC236}">
                    <a16:creationId xmlns:a16="http://schemas.microsoft.com/office/drawing/2014/main" id="{5FF6BBA6-316E-4B07-A5B8-F7A236D307DB}"/>
                  </a:ext>
                </a:extLst>
              </p:cNvPr>
              <p:cNvSpPr>
                <a:spLocks noGrp="1" noRot="1" noChangeAspect="1" noMove="1" noResize="1" noEditPoints="1" noAdjustHandles="1" noChangeArrowheads="1" noChangeShapeType="1" noTextEdit="1"/>
              </p:cNvSpPr>
              <p:nvPr>
                <p:ph idx="1"/>
              </p:nvPr>
            </p:nvSpPr>
            <p:spPr>
              <a:blipFill>
                <a:blip r:embed="rId2"/>
                <a:stretch>
                  <a:fillRect l="-1043" t="-37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F137346-0899-42C3-989C-F03BC646EFDC}"/>
              </a:ext>
            </a:extLst>
          </p:cNvPr>
          <p:cNvSpPr>
            <a:spLocks noGrp="1"/>
          </p:cNvSpPr>
          <p:nvPr>
            <p:ph type="title"/>
          </p:nvPr>
        </p:nvSpPr>
        <p:spPr/>
        <p:txBody>
          <a:bodyPr/>
          <a:lstStyle/>
          <a:p>
            <a:r>
              <a:rPr lang="en-US" altLang="zh-CN" dirty="0"/>
              <a:t>Word2vec</a:t>
            </a:r>
            <a:r>
              <a:rPr lang="zh-CN" altLang="en-US" dirty="0"/>
              <a:t>目标函数</a:t>
            </a:r>
          </a:p>
        </p:txBody>
      </p:sp>
    </p:spTree>
    <p:extLst>
      <p:ext uri="{BB962C8B-B14F-4D97-AF65-F5344CB8AC3E}">
        <p14:creationId xmlns:p14="http://schemas.microsoft.com/office/powerpoint/2010/main" val="32677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E7A7B9B-8021-441E-BF1A-7B76E76C97A1}"/>
                  </a:ext>
                </a:extLst>
              </p:cNvPr>
              <p:cNvSpPr>
                <a:spLocks noGrp="1"/>
              </p:cNvSpPr>
              <p:nvPr>
                <p:ph idx="1"/>
              </p:nvPr>
            </p:nvSpPr>
            <p:spPr/>
            <p:txBody>
              <a:bodyPr/>
              <a:lstStyle/>
              <a:p>
                <a:r>
                  <a:rPr lang="zh-CN" altLang="en-US" dirty="0"/>
                  <a:t>计算概率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e>
                    </m:d>
                  </m:oMath>
                </a14:m>
                <a:r>
                  <a:rPr lang="zh-CN" altLang="en-US" dirty="0"/>
                  <a:t>的过程示例</a:t>
                </a:r>
                <a:endParaRPr lang="en-US" altLang="zh-CN" dirty="0"/>
              </a:p>
              <a:p>
                <a:r>
                  <a:rPr lang="zh-CN" altLang="en-US" dirty="0"/>
                  <a:t>使用</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𝑝𝑟𝑜𝑏𝑙𝑒𝑚𝑠</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𝑖𝑛𝑡𝑜</m:t>
                            </m:r>
                          </m:sub>
                        </m:sSub>
                      </m:e>
                    </m:d>
                  </m:oMath>
                </a14:m>
                <a:r>
                  <a:rPr lang="zh-CN" altLang="en-US" dirty="0"/>
                  <a:t>表示</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𝑝𝑟𝑜𝑏𝑙𝑒𝑚𝑠</m:t>
                        </m:r>
                      </m:e>
                      <m:e>
                        <m:r>
                          <a:rPr lang="en-US" altLang="zh-CN" b="0" i="1" smtClean="0">
                            <a:latin typeface="Cambria Math" panose="02040503050406030204" pitchFamily="18" charset="0"/>
                          </a:rPr>
                          <m:t>𝑖𝑛𝑡𝑜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𝑝𝑟𝑜𝑏𝑙𝑒𝑚𝑠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𝑖𝑛𝑡𝑜</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E7A7B9B-8021-441E-BF1A-7B76E76C97A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6820C78-0C93-422A-92CD-803ABD78D4E8}"/>
              </a:ext>
            </a:extLst>
          </p:cNvPr>
          <p:cNvSpPr>
            <a:spLocks noGrp="1"/>
          </p:cNvSpPr>
          <p:nvPr>
            <p:ph type="title"/>
          </p:nvPr>
        </p:nvSpPr>
        <p:spPr/>
        <p:txBody>
          <a:bodyPr/>
          <a:lstStyle/>
          <a:p>
            <a:r>
              <a:rPr lang="en-US" altLang="zh-CN" dirty="0"/>
              <a:t>word2vec</a:t>
            </a:r>
            <a:endParaRPr lang="zh-CN" altLang="en-US" dirty="0"/>
          </a:p>
        </p:txBody>
      </p:sp>
      <p:pic>
        <p:nvPicPr>
          <p:cNvPr id="4" name="图片 3">
            <a:extLst>
              <a:ext uri="{FF2B5EF4-FFF2-40B4-BE49-F238E27FC236}">
                <a16:creationId xmlns:a16="http://schemas.microsoft.com/office/drawing/2014/main" id="{E9057E69-A985-46B8-8BF7-0A941EF8AF6B}"/>
              </a:ext>
            </a:extLst>
          </p:cNvPr>
          <p:cNvPicPr>
            <a:picLocks noChangeAspect="1"/>
          </p:cNvPicPr>
          <p:nvPr/>
        </p:nvPicPr>
        <p:blipFill>
          <a:blip r:embed="rId3"/>
          <a:stretch>
            <a:fillRect/>
          </a:stretch>
        </p:blipFill>
        <p:spPr>
          <a:xfrm>
            <a:off x="1704975" y="3289334"/>
            <a:ext cx="8782050" cy="2724150"/>
          </a:xfrm>
          <a:prstGeom prst="rect">
            <a:avLst/>
          </a:prstGeom>
        </p:spPr>
      </p:pic>
    </p:spTree>
    <p:extLst>
      <p:ext uri="{BB962C8B-B14F-4D97-AF65-F5344CB8AC3E}">
        <p14:creationId xmlns:p14="http://schemas.microsoft.com/office/powerpoint/2010/main" val="372030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BCD4DF8-93DD-451C-9283-801ACB624A34}"/>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𝑜</m:t>
                          </m:r>
                        </m:e>
                        <m:e>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𝑉</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oMath>
                  </m:oMathPara>
                </a14:m>
                <a:endParaRPr lang="en-US" altLang="zh-CN" dirty="0"/>
              </a:p>
              <a:p>
                <a:pPr marL="514350" indent="-514350">
                  <a:buFont typeface="+mj-ea"/>
                  <a:buAutoNum type="circleNumDbPlain"/>
                </a:pPr>
                <a:r>
                  <a:rPr lang="zh-CN" altLang="en-US" dirty="0">
                    <a:solidFill>
                      <a:schemeClr val="accent2"/>
                    </a:solidFill>
                  </a:rPr>
                  <a:t>点积运算比较</a:t>
                </a:r>
                <a14:m>
                  <m:oMath xmlns:m="http://schemas.openxmlformats.org/officeDocument/2006/math">
                    <m:r>
                      <a:rPr lang="en-US" altLang="zh-CN" b="0" i="1" smtClean="0">
                        <a:solidFill>
                          <a:schemeClr val="accent2"/>
                        </a:solidFill>
                        <a:latin typeface="Cambria Math" panose="02040503050406030204" pitchFamily="18" charset="0"/>
                      </a:rPr>
                      <m:t>𝑜</m:t>
                    </m:r>
                  </m:oMath>
                </a14:m>
                <a:r>
                  <a:rPr lang="zh-CN" altLang="en-US" dirty="0">
                    <a:solidFill>
                      <a:schemeClr val="accent2"/>
                    </a:solidFill>
                  </a:rPr>
                  <a:t>和</a:t>
                </a:r>
                <a14:m>
                  <m:oMath xmlns:m="http://schemas.openxmlformats.org/officeDocument/2006/math">
                    <m:r>
                      <a:rPr lang="en-US" altLang="zh-CN" b="0" i="1" smtClean="0">
                        <a:solidFill>
                          <a:schemeClr val="accent2"/>
                        </a:solidFill>
                        <a:latin typeface="Cambria Math" panose="02040503050406030204" pitchFamily="18" charset="0"/>
                      </a:rPr>
                      <m:t>𝑐</m:t>
                    </m:r>
                  </m:oMath>
                </a14:m>
                <a:r>
                  <a:rPr lang="zh-CN" altLang="en-US" dirty="0">
                    <a:solidFill>
                      <a:schemeClr val="accent2"/>
                    </a:solidFill>
                  </a:rPr>
                  <a:t>的相似度，</a:t>
                </a:r>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𝑢</m:t>
                        </m:r>
                      </m:e>
                      <m:sup>
                        <m:r>
                          <a:rPr lang="en-US" altLang="zh-CN" b="0" i="1" smtClean="0">
                            <a:solidFill>
                              <a:schemeClr val="accent2"/>
                            </a:solidFill>
                            <a:latin typeface="Cambria Math" panose="02040503050406030204" pitchFamily="18" charset="0"/>
                          </a:rPr>
                          <m:t>𝑇</m:t>
                        </m:r>
                      </m:sup>
                    </m:sSup>
                    <m:r>
                      <a:rPr lang="en-US" altLang="zh-CN" b="0" i="1" smtClean="0">
                        <a:solidFill>
                          <a:schemeClr val="accent2"/>
                        </a:solidFill>
                        <a:latin typeface="Cambria Math" panose="02040503050406030204" pitchFamily="18" charset="0"/>
                      </a:rPr>
                      <m:t>𝑣</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𝑢</m:t>
                    </m:r>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rPr>
                      <m:t>𝑣</m:t>
                    </m:r>
                    <m:r>
                      <a:rPr lang="en-US" altLang="zh-CN" b="0" i="1" smtClean="0">
                        <a:solidFill>
                          <a:schemeClr val="accent2"/>
                        </a:solidFill>
                        <a:latin typeface="Cambria Math" panose="02040503050406030204" pitchFamily="18" charset="0"/>
                      </a:rPr>
                      <m:t>=</m:t>
                    </m:r>
                    <m:nary>
                      <m:naryPr>
                        <m:chr m:val="∑"/>
                        <m:limLoc m:val="subSup"/>
                        <m:ctrlPr>
                          <a:rPr lang="en-US" altLang="zh-CN" b="0" i="1" smtClean="0">
                            <a:solidFill>
                              <a:schemeClr val="accent2"/>
                            </a:solidFill>
                            <a:latin typeface="Cambria Math" panose="02040503050406030204" pitchFamily="18" charset="0"/>
                          </a:rPr>
                        </m:ctrlPr>
                      </m:naryPr>
                      <m:sub>
                        <m:r>
                          <m:rPr>
                            <m:brk m:alnAt="25"/>
                          </m:rPr>
                          <a:rPr lang="en-US" altLang="zh-CN" b="0" i="1" smtClean="0">
                            <a:solidFill>
                              <a:schemeClr val="accent2"/>
                            </a:solidFill>
                            <a:latin typeface="Cambria Math" panose="02040503050406030204" pitchFamily="18" charset="0"/>
                          </a:rPr>
                          <m:t>𝑖</m:t>
                        </m:r>
                        <m:r>
                          <a:rPr lang="en-US" altLang="zh-CN" b="0" i="1" smtClean="0">
                            <a:solidFill>
                              <a:schemeClr val="accent2"/>
                            </a:solidFill>
                            <a:latin typeface="Cambria Math" panose="02040503050406030204" pitchFamily="18" charset="0"/>
                          </a:rPr>
                          <m:t>=1</m:t>
                        </m:r>
                      </m:sub>
                      <m:sup>
                        <m:r>
                          <a:rPr lang="en-US" altLang="zh-CN" b="0" i="1" smtClean="0">
                            <a:solidFill>
                              <a:schemeClr val="accent2"/>
                            </a:solidFill>
                            <a:latin typeface="Cambria Math" panose="02040503050406030204" pitchFamily="18" charset="0"/>
                          </a:rPr>
                          <m:t>𝑛</m:t>
                        </m:r>
                      </m:sup>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𝑢</m:t>
                            </m:r>
                          </m:e>
                          <m:sub>
                            <m:r>
                              <a:rPr lang="en-US" altLang="zh-CN" b="0" i="1" smtClean="0">
                                <a:solidFill>
                                  <a:schemeClr val="accent2"/>
                                </a:solidFill>
                                <a:latin typeface="Cambria Math" panose="02040503050406030204" pitchFamily="18" charset="0"/>
                              </a:rPr>
                              <m:t>𝑖</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𝑣</m:t>
                            </m:r>
                          </m:e>
                          <m:sub>
                            <m:r>
                              <a:rPr lang="en-US" altLang="zh-CN" b="0" i="1" smtClean="0">
                                <a:solidFill>
                                  <a:schemeClr val="accent2"/>
                                </a:solidFill>
                                <a:latin typeface="Cambria Math" panose="02040503050406030204" pitchFamily="18" charset="0"/>
                              </a:rPr>
                              <m:t>𝑖</m:t>
                            </m:r>
                          </m:sub>
                        </m:sSub>
                      </m:e>
                    </m:nary>
                    <m:r>
                      <a:rPr lang="zh-CN" altLang="en-US" i="1">
                        <a:solidFill>
                          <a:schemeClr val="accent2"/>
                        </a:solidFill>
                        <a:latin typeface="Cambria Math" panose="02040503050406030204" pitchFamily="18" charset="0"/>
                      </a:rPr>
                      <m:t>，</m:t>
                    </m:r>
                  </m:oMath>
                </a14:m>
                <a:r>
                  <a:rPr lang="zh-CN" altLang="en-US" dirty="0">
                    <a:solidFill>
                      <a:schemeClr val="accent2"/>
                    </a:solidFill>
                  </a:rPr>
                  <a:t>更大的点积代表更大的概率</a:t>
                </a:r>
                <a:endParaRPr lang="en-US" altLang="zh-CN" dirty="0">
                  <a:solidFill>
                    <a:schemeClr val="accent2"/>
                  </a:solidFill>
                </a:endParaRPr>
              </a:p>
              <a:p>
                <a:pPr marL="514350" indent="-514350">
                  <a:buFont typeface="+mj-ea"/>
                  <a:buAutoNum type="circleNumDbPlain"/>
                </a:pPr>
                <a:r>
                  <a:rPr lang="en-US" altLang="zh-CN" dirty="0">
                    <a:solidFill>
                      <a:srgbClr val="FF0000"/>
                    </a:solidFill>
                  </a:rPr>
                  <a:t>exp</a:t>
                </a:r>
                <a:r>
                  <a:rPr lang="zh-CN" altLang="en-US" dirty="0">
                    <a:solidFill>
                      <a:srgbClr val="FF0000"/>
                    </a:solidFill>
                  </a:rPr>
                  <a:t>指数运算将数值转换为正值</a:t>
                </a:r>
                <a:endParaRPr lang="en-US" altLang="zh-CN" dirty="0">
                  <a:solidFill>
                    <a:srgbClr val="FF0000"/>
                  </a:solidFill>
                </a:endParaRPr>
              </a:p>
              <a:p>
                <a:pPr marL="514350" indent="-514350">
                  <a:buFont typeface="+mj-ea"/>
                  <a:buAutoNum type="circleNumDbPlain"/>
                </a:pPr>
                <a:r>
                  <a:rPr lang="zh-CN" altLang="en-US" dirty="0">
                    <a:solidFill>
                      <a:schemeClr val="accent5"/>
                    </a:solidFill>
                  </a:rPr>
                  <a:t>给定概率分布对整个词典进行归一化处理。</a:t>
                </a:r>
                <a:endParaRPr lang="en-US" altLang="zh-CN" dirty="0">
                  <a:solidFill>
                    <a:schemeClr val="accent5"/>
                  </a:solidFill>
                </a:endParaRPr>
              </a:p>
              <a:p>
                <a:pPr marL="0" indent="0">
                  <a:buNone/>
                </a:pPr>
                <a:r>
                  <a:rPr lang="zh-CN" altLang="en-US" dirty="0">
                    <a:solidFill>
                      <a:schemeClr val="tx1"/>
                    </a:solidFill>
                  </a:rPr>
                  <a:t>本质上，</a:t>
                </a:r>
                <a:r>
                  <a:rPr lang="en-US" altLang="zh-CN" dirty="0" err="1">
                    <a:solidFill>
                      <a:schemeClr val="tx1"/>
                    </a:solidFill>
                  </a:rPr>
                  <a:t>softmax</a:t>
                </a:r>
                <a:r>
                  <a:rPr lang="zh-CN" altLang="en-US" dirty="0">
                    <a:solidFill>
                      <a:schemeClr val="tx1"/>
                    </a:solidFill>
                  </a:rPr>
                  <a:t>函数将实数集映射到</a:t>
                </a:r>
                <a:r>
                  <a:rPr lang="en-US" altLang="zh-CN" dirty="0">
                    <a:solidFill>
                      <a:schemeClr val="tx1"/>
                    </a:solidFill>
                  </a:rPr>
                  <a:t>0-1</a:t>
                </a:r>
                <a:r>
                  <a:rPr lang="zh-CN" altLang="en-US" dirty="0">
                    <a:solidFill>
                      <a:schemeClr val="tx1"/>
                    </a:solidFill>
                  </a:rPr>
                  <a:t>，</a:t>
                </a:r>
                <a14:m>
                  <m:oMath xmlns:m="http://schemas.openxmlformats.org/officeDocument/2006/math">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r>
                          <a:rPr lang="en-US" altLang="zh-CN" i="1" smtClean="0">
                            <a:solidFill>
                              <a:schemeClr val="tx1"/>
                            </a:solidFill>
                            <a:latin typeface="Cambria Math" panose="02040503050406030204" pitchFamily="18" charset="0"/>
                            <a:ea typeface="Cambria Math" panose="02040503050406030204" pitchFamily="18" charset="0"/>
                          </a:rPr>
                          <m:t>ℝ</m:t>
                        </m:r>
                      </m:e>
                      <m:sup>
                        <m:r>
                          <a:rPr lang="en-US" altLang="zh-CN" b="0" i="1" smtClean="0">
                            <a:solidFill>
                              <a:schemeClr val="tx1"/>
                            </a:solidFill>
                            <a:latin typeface="Cambria Math" panose="02040503050406030204" pitchFamily="18" charset="0"/>
                            <a:ea typeface="Cambria Math" panose="02040503050406030204" pitchFamily="18" charset="0"/>
                          </a:rPr>
                          <m:t>𝑛</m:t>
                        </m:r>
                      </m:sup>
                    </m:sSup>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0,1</m:t>
                            </m:r>
                          </m:e>
                        </m:d>
                      </m:e>
                      <m:sup>
                        <m:r>
                          <a:rPr lang="en-US" altLang="zh-CN" b="0" i="1" smtClean="0">
                            <a:solidFill>
                              <a:schemeClr val="tx1"/>
                            </a:solidFill>
                            <a:latin typeface="Cambria Math" panose="02040503050406030204" pitchFamily="18" charset="0"/>
                            <a:ea typeface="Cambria Math" panose="02040503050406030204" pitchFamily="18" charset="0"/>
                          </a:rPr>
                          <m:t>𝑛</m:t>
                        </m:r>
                      </m:sup>
                    </m:sSup>
                  </m:oMath>
                </a14:m>
                <a:endParaRPr lang="en-US" altLang="zh-CN" dirty="0">
                  <a:solidFill>
                    <a:schemeClr val="tx1"/>
                  </a:solidFill>
                </a:endParaRPr>
              </a:p>
              <a:p>
                <a:pPr marL="0" indent="0">
                  <a:buNone/>
                </a:pPr>
                <a14:m>
                  <m:oMathPara xmlns:m="http://schemas.openxmlformats.org/officeDocument/2006/math">
                    <m:oMathParaPr>
                      <m:jc m:val="center"/>
                    </m:oMathParaPr>
                    <m:oMath xmlns:m="http://schemas.openxmlformats.org/officeDocument/2006/math">
                      <m:r>
                        <a:rPr lang="en-US" altLang="zh-CN" b="0" i="1" smtClean="0">
                          <a:solidFill>
                            <a:schemeClr val="tx1"/>
                          </a:solidFill>
                          <a:latin typeface="Cambria Math" panose="02040503050406030204" pitchFamily="18" charset="0"/>
                        </a:rPr>
                        <m:t>𝑠𝑜𝑓𝑡𝑚𝑎𝑥</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exp</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num>
                        <m:den>
                          <m:nary>
                            <m:naryPr>
                              <m:chr m:val="∑"/>
                              <m:limLoc m:val="subSup"/>
                              <m:ctrlPr>
                                <a:rPr lang="en-US" altLang="zh-CN" b="0"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r>
                                <m:rPr>
                                  <m:sty m:val="p"/>
                                </m:rPr>
                                <a:rPr lang="en-US" altLang="zh-CN" b="0" i="0" smtClean="0">
                                  <a:solidFill>
                                    <a:schemeClr val="tx1"/>
                                  </a:solidFill>
                                  <a:latin typeface="Cambria Math" panose="02040503050406030204" pitchFamily="18" charset="0"/>
                                </a:rPr>
                                <m:t>exp</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𝑗</m:t>
                                  </m:r>
                                </m:sub>
                              </m:sSub>
                              <m:r>
                                <a:rPr lang="en-US" altLang="zh-CN" b="0" i="1" smtClean="0">
                                  <a:solidFill>
                                    <a:schemeClr val="tx1"/>
                                  </a:solidFill>
                                  <a:latin typeface="Cambria Math" panose="02040503050406030204" pitchFamily="18" charset="0"/>
                                </a:rPr>
                                <m:t>)</m:t>
                              </m:r>
                            </m:e>
                          </m:nary>
                        </m:den>
                      </m:f>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𝑖</m:t>
                          </m:r>
                        </m:sub>
                      </m:sSub>
                    </m:oMath>
                  </m:oMathPara>
                </a14:m>
                <a:endParaRPr lang="zh-CN" altLang="en-US" dirty="0">
                  <a:solidFill>
                    <a:schemeClr val="tx1"/>
                  </a:solidFill>
                </a:endParaRPr>
              </a:p>
            </p:txBody>
          </p:sp>
        </mc:Choice>
        <mc:Fallback xmlns="">
          <p:sp>
            <p:nvSpPr>
              <p:cNvPr id="2" name="内容占位符 1">
                <a:extLst>
                  <a:ext uri="{FF2B5EF4-FFF2-40B4-BE49-F238E27FC236}">
                    <a16:creationId xmlns:a16="http://schemas.microsoft.com/office/drawing/2014/main" id="{CBCD4DF8-93DD-451C-9283-801ACB624A3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5932D9-5D57-4D43-BD19-15BA4FF95271}"/>
              </a:ext>
            </a:extLst>
          </p:cNvPr>
          <p:cNvSpPr>
            <a:spLocks noGrp="1"/>
          </p:cNvSpPr>
          <p:nvPr>
            <p:ph type="title"/>
          </p:nvPr>
        </p:nvSpPr>
        <p:spPr/>
        <p:txBody>
          <a:bodyPr/>
          <a:lstStyle/>
          <a:p>
            <a:r>
              <a:rPr lang="en-US" altLang="zh-CN" dirty="0"/>
              <a:t>word2vec:</a:t>
            </a:r>
            <a:r>
              <a:rPr lang="zh-CN" altLang="en-US" dirty="0"/>
              <a:t>预测函数</a:t>
            </a:r>
          </a:p>
        </p:txBody>
      </p:sp>
      <p:sp>
        <p:nvSpPr>
          <p:cNvPr id="4" name="矩形 3">
            <a:extLst>
              <a:ext uri="{FF2B5EF4-FFF2-40B4-BE49-F238E27FC236}">
                <a16:creationId xmlns:a16="http://schemas.microsoft.com/office/drawing/2014/main" id="{8801619D-CFC0-4D8B-B152-48C61DFB77BB}"/>
              </a:ext>
            </a:extLst>
          </p:cNvPr>
          <p:cNvSpPr/>
          <p:nvPr/>
        </p:nvSpPr>
        <p:spPr>
          <a:xfrm>
            <a:off x="3532472" y="1825625"/>
            <a:ext cx="770021" cy="452388"/>
          </a:xfrm>
          <a:prstGeom prst="rect">
            <a:avLst/>
          </a:prstGeom>
          <a:noFill/>
          <a:ln w="38100">
            <a:solidFill>
              <a:schemeClr val="accent2"/>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27FBF8D-8A8E-45BF-B1ED-E1DC9FCAB00D}"/>
              </a:ext>
            </a:extLst>
          </p:cNvPr>
          <p:cNvSpPr/>
          <p:nvPr/>
        </p:nvSpPr>
        <p:spPr>
          <a:xfrm>
            <a:off x="2367815" y="2355013"/>
            <a:ext cx="2531444" cy="452388"/>
          </a:xfrm>
          <a:prstGeom prst="rect">
            <a:avLst/>
          </a:prstGeom>
          <a:noFill/>
          <a:ln w="38100">
            <a:solidFill>
              <a:schemeClr val="accent5"/>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877C72-72EB-48B4-B5A5-588EB892E621}"/>
              </a:ext>
            </a:extLst>
          </p:cNvPr>
          <p:cNvSpPr/>
          <p:nvPr/>
        </p:nvSpPr>
        <p:spPr>
          <a:xfrm>
            <a:off x="2772076" y="1825625"/>
            <a:ext cx="625642" cy="452388"/>
          </a:xfrm>
          <a:prstGeom prst="rect">
            <a:avLst/>
          </a:prstGeom>
          <a:noFill/>
          <a:ln w="38100">
            <a:solidFill>
              <a:srgbClr val="FF0000"/>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1531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BCD4DF8-93DD-451C-9283-801ACB624A34}"/>
                  </a:ext>
                </a:extLst>
              </p:cNvPr>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𝑜</m:t>
                          </m:r>
                        </m:e>
                        <m:e>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𝑉</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oMath>
                  </m:oMathPara>
                </a14:m>
                <a:endParaRPr lang="en-US" altLang="zh-CN" dirty="0"/>
              </a:p>
              <a:p>
                <a:pPr marL="514350" indent="-514350">
                  <a:buFont typeface="+mj-ea"/>
                  <a:buAutoNum type="circleNumDbPlain"/>
                </a:pPr>
                <a:r>
                  <a:rPr lang="zh-CN" altLang="en-US" dirty="0">
                    <a:solidFill>
                      <a:schemeClr val="accent2"/>
                    </a:solidFill>
                  </a:rPr>
                  <a:t>点积运算比较</a:t>
                </a:r>
                <a14:m>
                  <m:oMath xmlns:m="http://schemas.openxmlformats.org/officeDocument/2006/math">
                    <m:r>
                      <a:rPr lang="en-US" altLang="zh-CN" b="0" i="1" smtClean="0">
                        <a:solidFill>
                          <a:schemeClr val="accent2"/>
                        </a:solidFill>
                        <a:latin typeface="Cambria Math" panose="02040503050406030204" pitchFamily="18" charset="0"/>
                      </a:rPr>
                      <m:t>𝑜</m:t>
                    </m:r>
                  </m:oMath>
                </a14:m>
                <a:r>
                  <a:rPr lang="zh-CN" altLang="en-US" dirty="0">
                    <a:solidFill>
                      <a:schemeClr val="accent2"/>
                    </a:solidFill>
                  </a:rPr>
                  <a:t>和</a:t>
                </a:r>
                <a14:m>
                  <m:oMath xmlns:m="http://schemas.openxmlformats.org/officeDocument/2006/math">
                    <m:r>
                      <a:rPr lang="en-US" altLang="zh-CN" b="0" i="1" smtClean="0">
                        <a:solidFill>
                          <a:schemeClr val="accent2"/>
                        </a:solidFill>
                        <a:latin typeface="Cambria Math" panose="02040503050406030204" pitchFamily="18" charset="0"/>
                      </a:rPr>
                      <m:t>𝑐</m:t>
                    </m:r>
                  </m:oMath>
                </a14:m>
                <a:r>
                  <a:rPr lang="zh-CN" altLang="en-US" dirty="0">
                    <a:solidFill>
                      <a:schemeClr val="accent2"/>
                    </a:solidFill>
                  </a:rPr>
                  <a:t>的相似度，</a:t>
                </a:r>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𝑢</m:t>
                        </m:r>
                      </m:e>
                      <m:sup>
                        <m:r>
                          <a:rPr lang="en-US" altLang="zh-CN" b="0" i="1" smtClean="0">
                            <a:solidFill>
                              <a:schemeClr val="accent2"/>
                            </a:solidFill>
                            <a:latin typeface="Cambria Math" panose="02040503050406030204" pitchFamily="18" charset="0"/>
                          </a:rPr>
                          <m:t>𝑇</m:t>
                        </m:r>
                      </m:sup>
                    </m:sSup>
                    <m:r>
                      <a:rPr lang="en-US" altLang="zh-CN" b="0" i="1" smtClean="0">
                        <a:solidFill>
                          <a:schemeClr val="accent2"/>
                        </a:solidFill>
                        <a:latin typeface="Cambria Math" panose="02040503050406030204" pitchFamily="18" charset="0"/>
                      </a:rPr>
                      <m:t>𝑣</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𝑢</m:t>
                    </m:r>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rPr>
                      <m:t>𝑣</m:t>
                    </m:r>
                    <m:r>
                      <a:rPr lang="en-US" altLang="zh-CN" b="0" i="1" smtClean="0">
                        <a:solidFill>
                          <a:schemeClr val="accent2"/>
                        </a:solidFill>
                        <a:latin typeface="Cambria Math" panose="02040503050406030204" pitchFamily="18" charset="0"/>
                      </a:rPr>
                      <m:t>=</m:t>
                    </m:r>
                    <m:nary>
                      <m:naryPr>
                        <m:chr m:val="∑"/>
                        <m:limLoc m:val="subSup"/>
                        <m:ctrlPr>
                          <a:rPr lang="en-US" altLang="zh-CN" b="0" i="1" smtClean="0">
                            <a:solidFill>
                              <a:schemeClr val="accent2"/>
                            </a:solidFill>
                            <a:latin typeface="Cambria Math" panose="02040503050406030204" pitchFamily="18" charset="0"/>
                          </a:rPr>
                        </m:ctrlPr>
                      </m:naryPr>
                      <m:sub>
                        <m:r>
                          <m:rPr>
                            <m:brk m:alnAt="25"/>
                          </m:rPr>
                          <a:rPr lang="en-US" altLang="zh-CN" b="0" i="1" smtClean="0">
                            <a:solidFill>
                              <a:schemeClr val="accent2"/>
                            </a:solidFill>
                            <a:latin typeface="Cambria Math" panose="02040503050406030204" pitchFamily="18" charset="0"/>
                          </a:rPr>
                          <m:t>𝑖</m:t>
                        </m:r>
                        <m:r>
                          <a:rPr lang="en-US" altLang="zh-CN" b="0" i="1" smtClean="0">
                            <a:solidFill>
                              <a:schemeClr val="accent2"/>
                            </a:solidFill>
                            <a:latin typeface="Cambria Math" panose="02040503050406030204" pitchFamily="18" charset="0"/>
                          </a:rPr>
                          <m:t>=1</m:t>
                        </m:r>
                      </m:sub>
                      <m:sup>
                        <m:r>
                          <a:rPr lang="en-US" altLang="zh-CN" b="0" i="1" smtClean="0">
                            <a:solidFill>
                              <a:schemeClr val="accent2"/>
                            </a:solidFill>
                            <a:latin typeface="Cambria Math" panose="02040503050406030204" pitchFamily="18" charset="0"/>
                          </a:rPr>
                          <m:t>𝑛</m:t>
                        </m:r>
                      </m:sup>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𝑢</m:t>
                            </m:r>
                          </m:e>
                          <m:sub>
                            <m:r>
                              <a:rPr lang="en-US" altLang="zh-CN" b="0" i="1" smtClean="0">
                                <a:solidFill>
                                  <a:schemeClr val="accent2"/>
                                </a:solidFill>
                                <a:latin typeface="Cambria Math" panose="02040503050406030204" pitchFamily="18" charset="0"/>
                              </a:rPr>
                              <m:t>𝑖</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𝑣</m:t>
                            </m:r>
                          </m:e>
                          <m:sub>
                            <m:r>
                              <a:rPr lang="en-US" altLang="zh-CN" b="0" i="1" smtClean="0">
                                <a:solidFill>
                                  <a:schemeClr val="accent2"/>
                                </a:solidFill>
                                <a:latin typeface="Cambria Math" panose="02040503050406030204" pitchFamily="18" charset="0"/>
                              </a:rPr>
                              <m:t>𝑖</m:t>
                            </m:r>
                          </m:sub>
                        </m:sSub>
                      </m:e>
                    </m:nary>
                    <m:r>
                      <a:rPr lang="zh-CN" altLang="en-US" i="1">
                        <a:solidFill>
                          <a:schemeClr val="accent2"/>
                        </a:solidFill>
                        <a:latin typeface="Cambria Math" panose="02040503050406030204" pitchFamily="18" charset="0"/>
                      </a:rPr>
                      <m:t>，</m:t>
                    </m:r>
                  </m:oMath>
                </a14:m>
                <a:r>
                  <a:rPr lang="zh-CN" altLang="en-US" dirty="0">
                    <a:solidFill>
                      <a:schemeClr val="accent2"/>
                    </a:solidFill>
                  </a:rPr>
                  <a:t>更大的点积代表更大的概率</a:t>
                </a:r>
                <a:endParaRPr lang="en-US" altLang="zh-CN" dirty="0">
                  <a:solidFill>
                    <a:schemeClr val="accent2"/>
                  </a:solidFill>
                </a:endParaRPr>
              </a:p>
              <a:p>
                <a:pPr marL="514350" indent="-514350">
                  <a:buFont typeface="+mj-ea"/>
                  <a:buAutoNum type="circleNumDbPlain"/>
                </a:pPr>
                <a:r>
                  <a:rPr lang="en-US" altLang="zh-CN" dirty="0">
                    <a:solidFill>
                      <a:srgbClr val="FF0000"/>
                    </a:solidFill>
                  </a:rPr>
                  <a:t>exp</a:t>
                </a:r>
                <a:r>
                  <a:rPr lang="zh-CN" altLang="en-US" dirty="0">
                    <a:solidFill>
                      <a:srgbClr val="FF0000"/>
                    </a:solidFill>
                  </a:rPr>
                  <a:t>指数运算将数值转换为正值</a:t>
                </a:r>
                <a:endParaRPr lang="en-US" altLang="zh-CN" dirty="0">
                  <a:solidFill>
                    <a:srgbClr val="FF0000"/>
                  </a:solidFill>
                </a:endParaRPr>
              </a:p>
              <a:p>
                <a:pPr marL="514350" indent="-514350">
                  <a:buFont typeface="+mj-ea"/>
                  <a:buAutoNum type="circleNumDbPlain"/>
                </a:pPr>
                <a:r>
                  <a:rPr lang="zh-CN" altLang="en-US" dirty="0">
                    <a:solidFill>
                      <a:schemeClr val="accent5"/>
                    </a:solidFill>
                  </a:rPr>
                  <a:t>给定概率分布对整个词典进行归一化处理。</a:t>
                </a:r>
                <a:endParaRPr lang="en-US" altLang="zh-CN" dirty="0">
                  <a:solidFill>
                    <a:schemeClr val="accent5"/>
                  </a:solidFill>
                </a:endParaRPr>
              </a:p>
              <a:p>
                <a:pPr marL="0" indent="0">
                  <a:buNone/>
                </a:pPr>
                <a:r>
                  <a:rPr lang="en-US" altLang="zh-CN" dirty="0" err="1">
                    <a:solidFill>
                      <a:schemeClr val="tx1"/>
                    </a:solidFill>
                  </a:rPr>
                  <a:t>softmax</a:t>
                </a:r>
                <a:r>
                  <a:rPr lang="zh-CN" altLang="en-US" dirty="0">
                    <a:solidFill>
                      <a:schemeClr val="tx1"/>
                    </a:solidFill>
                  </a:rPr>
                  <a:t>函数可以将任意数值</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oMath>
                </a14:m>
                <a:r>
                  <a:rPr lang="zh-CN" altLang="en-US" dirty="0">
                    <a:solidFill>
                      <a:schemeClr val="tx1"/>
                    </a:solidFill>
                  </a:rPr>
                  <a:t>映射成概率</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𝑖</m:t>
                        </m:r>
                      </m:sub>
                    </m:sSub>
                  </m:oMath>
                </a14:m>
                <a:endParaRPr lang="en-US" altLang="zh-CN" dirty="0">
                  <a:solidFill>
                    <a:schemeClr val="tx1"/>
                  </a:solidFill>
                </a:endParaRPr>
              </a:p>
              <a:p>
                <a:pPr lvl="1">
                  <a:buFont typeface="Arial" panose="020B0604020202020204" pitchFamily="34" charset="0"/>
                  <a:buChar char="•"/>
                </a:pPr>
                <a:r>
                  <a:rPr lang="en-US" altLang="zh-CN" dirty="0"/>
                  <a:t>max</a:t>
                </a:r>
                <a:r>
                  <a:rPr lang="zh-CN" altLang="en-US" dirty="0"/>
                  <a:t>的含义是放大了最大值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solidFill>
                      <a:schemeClr val="tx1"/>
                    </a:solidFill>
                  </a:rPr>
                  <a:t>的概率</a:t>
                </a:r>
                <a:endParaRPr lang="en-US" altLang="zh-CN" dirty="0">
                  <a:solidFill>
                    <a:schemeClr val="tx1"/>
                  </a:solidFill>
                </a:endParaRPr>
              </a:p>
              <a:p>
                <a:pPr lvl="1">
                  <a:buFont typeface="Arial" panose="020B0604020202020204" pitchFamily="34" charset="0"/>
                  <a:buChar char="•"/>
                </a:pPr>
                <a:r>
                  <a:rPr lang="en-US" altLang="zh-CN" dirty="0"/>
                  <a:t>Soft</a:t>
                </a:r>
                <a:r>
                  <a:rPr lang="zh-CN" altLang="en-US" dirty="0"/>
                  <a:t>的含义是对很小的数值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solidFill>
                      <a:schemeClr val="tx1"/>
                    </a:solidFill>
                  </a:rPr>
                  <a:t>仍然分配一定的概率</a:t>
                </a:r>
                <a:endParaRPr lang="en-US" altLang="zh-CN" dirty="0">
                  <a:solidFill>
                    <a:schemeClr val="tx1"/>
                  </a:solidFill>
                </a:endParaRPr>
              </a:p>
              <a:p>
                <a:pPr lvl="1">
                  <a:buFont typeface="Arial" panose="020B0604020202020204" pitchFamily="34" charset="0"/>
                  <a:buChar char="•"/>
                </a:pPr>
                <a:r>
                  <a:rPr lang="en-US" altLang="zh-CN" dirty="0" err="1"/>
                  <a:t>Softmax</a:t>
                </a:r>
                <a:r>
                  <a:rPr lang="zh-CN" altLang="en-US" dirty="0"/>
                  <a:t>变换在</a:t>
                </a:r>
                <a:r>
                  <a:rPr lang="en-US" altLang="zh-CN" dirty="0"/>
                  <a:t>deep learning</a:t>
                </a:r>
                <a:r>
                  <a:rPr lang="zh-CN" altLang="en-US" dirty="0"/>
                  <a:t>中经常使用。</a:t>
                </a:r>
                <a:endParaRPr lang="zh-CN" altLang="en-US" dirty="0">
                  <a:solidFill>
                    <a:schemeClr val="tx1"/>
                  </a:solidFill>
                </a:endParaRPr>
              </a:p>
            </p:txBody>
          </p:sp>
        </mc:Choice>
        <mc:Fallback xmlns="">
          <p:sp>
            <p:nvSpPr>
              <p:cNvPr id="2" name="内容占位符 1">
                <a:extLst>
                  <a:ext uri="{FF2B5EF4-FFF2-40B4-BE49-F238E27FC236}">
                    <a16:creationId xmlns:a16="http://schemas.microsoft.com/office/drawing/2014/main" id="{CBCD4DF8-93DD-451C-9283-801ACB624A34}"/>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85932D9-5D57-4D43-BD19-15BA4FF95271}"/>
              </a:ext>
            </a:extLst>
          </p:cNvPr>
          <p:cNvSpPr>
            <a:spLocks noGrp="1"/>
          </p:cNvSpPr>
          <p:nvPr>
            <p:ph type="title"/>
          </p:nvPr>
        </p:nvSpPr>
        <p:spPr/>
        <p:txBody>
          <a:bodyPr/>
          <a:lstStyle/>
          <a:p>
            <a:r>
              <a:rPr lang="en-US" altLang="zh-CN" dirty="0"/>
              <a:t>word2vec:</a:t>
            </a:r>
            <a:r>
              <a:rPr lang="zh-CN" altLang="en-US" dirty="0"/>
              <a:t>预测函数</a:t>
            </a:r>
          </a:p>
        </p:txBody>
      </p:sp>
      <p:sp>
        <p:nvSpPr>
          <p:cNvPr id="4" name="矩形 3">
            <a:extLst>
              <a:ext uri="{FF2B5EF4-FFF2-40B4-BE49-F238E27FC236}">
                <a16:creationId xmlns:a16="http://schemas.microsoft.com/office/drawing/2014/main" id="{8801619D-CFC0-4D8B-B152-48C61DFB77BB}"/>
              </a:ext>
            </a:extLst>
          </p:cNvPr>
          <p:cNvSpPr/>
          <p:nvPr/>
        </p:nvSpPr>
        <p:spPr>
          <a:xfrm>
            <a:off x="3339966" y="1774139"/>
            <a:ext cx="770021" cy="452388"/>
          </a:xfrm>
          <a:prstGeom prst="rect">
            <a:avLst/>
          </a:prstGeom>
          <a:noFill/>
          <a:ln w="38100">
            <a:solidFill>
              <a:schemeClr val="accent2"/>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27FBF8D-8A8E-45BF-B1ED-E1DC9FCAB00D}"/>
              </a:ext>
            </a:extLst>
          </p:cNvPr>
          <p:cNvSpPr/>
          <p:nvPr/>
        </p:nvSpPr>
        <p:spPr>
          <a:xfrm>
            <a:off x="2233061" y="2309978"/>
            <a:ext cx="2531444" cy="452388"/>
          </a:xfrm>
          <a:prstGeom prst="rect">
            <a:avLst/>
          </a:prstGeom>
          <a:noFill/>
          <a:ln w="38100">
            <a:solidFill>
              <a:schemeClr val="accent5"/>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877C72-72EB-48B4-B5A5-588EB892E621}"/>
              </a:ext>
            </a:extLst>
          </p:cNvPr>
          <p:cNvSpPr/>
          <p:nvPr/>
        </p:nvSpPr>
        <p:spPr>
          <a:xfrm>
            <a:off x="2608446" y="1774139"/>
            <a:ext cx="654518" cy="452388"/>
          </a:xfrm>
          <a:prstGeom prst="rect">
            <a:avLst/>
          </a:prstGeom>
          <a:noFill/>
          <a:ln w="38100">
            <a:solidFill>
              <a:srgbClr val="FF0000"/>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0857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lstStyle/>
              <a:p>
                <a:r>
                  <a:rPr lang="zh-CN" altLang="en-US" dirty="0"/>
                  <a:t>语义</a:t>
                </a:r>
                <a:endParaRPr lang="en-US" altLang="zh-CN" dirty="0"/>
              </a:p>
              <a:p>
                <a:pPr lvl="1"/>
                <a:r>
                  <a:rPr lang="zh-CN" altLang="en-US" dirty="0"/>
                  <a:t>词或短语表达的含义</a:t>
                </a:r>
                <a:endParaRPr lang="en-US" altLang="zh-CN" dirty="0"/>
              </a:p>
              <a:p>
                <a:pPr lvl="1"/>
                <a14:m>
                  <m:oMath xmlns:m="http://schemas.openxmlformats.org/officeDocument/2006/math">
                    <m:r>
                      <a:rPr lang="zh-CN" altLang="en-US" b="0" i="1" dirty="0">
                        <a:latin typeface="Cambria Math" panose="02040503050406030204" pitchFamily="18" charset="0"/>
                      </a:rPr>
                      <m:t>人们</m:t>
                    </m:r>
                  </m:oMath>
                </a14:m>
                <a:r>
                  <a:rPr lang="zh-CN" altLang="en-US" dirty="0"/>
                  <a:t>通过词汇或符号表达的含义</a:t>
                </a:r>
                <a:endParaRPr lang="en-US" altLang="zh-CN" dirty="0"/>
              </a:p>
              <a:p>
                <a:pPr lvl="1"/>
                <a:r>
                  <a:rPr lang="zh-CN" altLang="en-US" dirty="0"/>
                  <a:t>文学或艺术作品表达的含义</a:t>
                </a:r>
                <a:endParaRPr lang="en-US" altLang="zh-CN" dirty="0"/>
              </a:p>
              <a:p>
                <a:r>
                  <a:rPr lang="zh-CN" altLang="en-US" dirty="0"/>
                  <a:t>普通的语义表示方法</a:t>
                </a:r>
                <a:endParaRPr lang="en-US" altLang="zh-CN" dirty="0"/>
              </a:p>
              <a:p>
                <a:pPr lvl="1"/>
                <a:r>
                  <a:rPr lang="en-US" altLang="zh-CN" b="1" dirty="0"/>
                  <a:t>denotational semantics</a:t>
                </a:r>
                <a:r>
                  <a:rPr lang="zh-CN" altLang="en-US" b="1" dirty="0"/>
                  <a:t>（指称语义）</a:t>
                </a:r>
                <a:endParaRPr lang="en-US" altLang="zh-CN" b="1" dirty="0"/>
              </a:p>
              <a:p>
                <a:pPr lvl="1"/>
                <a:r>
                  <a:rPr lang="zh-CN" altLang="en-US" dirty="0"/>
                  <a:t>记号（符号）</a:t>
                </a:r>
                <a:r>
                  <a:rPr lang="en-US" altLang="zh-CN" dirty="0"/>
                  <a:t>↔</a:t>
                </a:r>
                <a:r>
                  <a:rPr lang="zh-CN" altLang="en-US" dirty="0"/>
                  <a:t>指代的含义（概念或其它）</a:t>
                </a:r>
                <a:endParaRPr lang="en-US" altLang="zh-CN" dirty="0"/>
              </a:p>
              <a:p>
                <a:pPr lvl="1"/>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文本语义</a:t>
            </a:r>
          </a:p>
        </p:txBody>
      </p:sp>
    </p:spTree>
    <p:extLst>
      <p:ext uri="{BB962C8B-B14F-4D97-AF65-F5344CB8AC3E}">
        <p14:creationId xmlns:p14="http://schemas.microsoft.com/office/powerpoint/2010/main" val="6667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8A8819-D53B-4957-99BE-94F5A8D60306}"/>
              </a:ext>
            </a:extLst>
          </p:cNvPr>
          <p:cNvSpPr>
            <a:spLocks noGrp="1"/>
          </p:cNvSpPr>
          <p:nvPr>
            <p:ph idx="1"/>
          </p:nvPr>
        </p:nvSpPr>
        <p:spPr/>
        <p:txBody>
          <a:bodyPr/>
          <a:lstStyle/>
          <a:p>
            <a:r>
              <a:rPr lang="zh-CN" altLang="en-US" dirty="0"/>
              <a:t>通过调整模型参数使得模型损失值（</a:t>
            </a:r>
            <a:r>
              <a:rPr lang="en-US" altLang="zh-CN" dirty="0"/>
              <a:t>loss</a:t>
            </a:r>
            <a:r>
              <a:rPr lang="zh-CN" altLang="en-US" dirty="0"/>
              <a:t>）极小化实现模型训练</a:t>
            </a:r>
            <a:endParaRPr lang="en-US" altLang="zh-CN" dirty="0"/>
          </a:p>
          <a:p>
            <a:pPr lvl="1"/>
            <a:r>
              <a:rPr lang="zh-CN" altLang="en-US" dirty="0"/>
              <a:t>例如：对于一个依赖于</a:t>
            </a:r>
            <a:r>
              <a:rPr lang="en-US" altLang="zh-CN" dirty="0"/>
              <a:t>2</a:t>
            </a:r>
            <a:r>
              <a:rPr lang="zh-CN" altLang="en-US" dirty="0"/>
              <a:t>个参数的凸函数，等高线反映了目标函数的值的大小等级</a:t>
            </a:r>
          </a:p>
        </p:txBody>
      </p:sp>
      <p:sp>
        <p:nvSpPr>
          <p:cNvPr id="3" name="标题 2">
            <a:extLst>
              <a:ext uri="{FF2B5EF4-FFF2-40B4-BE49-F238E27FC236}">
                <a16:creationId xmlns:a16="http://schemas.microsoft.com/office/drawing/2014/main" id="{3EC53A49-21AC-42C2-9ED2-97F7F77BFB7D}"/>
              </a:ext>
            </a:extLst>
          </p:cNvPr>
          <p:cNvSpPr>
            <a:spLocks noGrp="1"/>
          </p:cNvSpPr>
          <p:nvPr>
            <p:ph type="title"/>
          </p:nvPr>
        </p:nvSpPr>
        <p:spPr/>
        <p:txBody>
          <a:bodyPr/>
          <a:lstStyle/>
          <a:p>
            <a:r>
              <a:rPr lang="zh-CN" altLang="en-US" dirty="0"/>
              <a:t>通过优化参数训练模型</a:t>
            </a:r>
          </a:p>
        </p:txBody>
      </p:sp>
      <p:pic>
        <p:nvPicPr>
          <p:cNvPr id="4" name="图片 3">
            <a:extLst>
              <a:ext uri="{FF2B5EF4-FFF2-40B4-BE49-F238E27FC236}">
                <a16:creationId xmlns:a16="http://schemas.microsoft.com/office/drawing/2014/main" id="{FA77473C-0226-4FB3-9A8E-C76A52FC27B2}"/>
              </a:ext>
            </a:extLst>
          </p:cNvPr>
          <p:cNvPicPr>
            <a:picLocks noChangeAspect="1"/>
          </p:cNvPicPr>
          <p:nvPr/>
        </p:nvPicPr>
        <p:blipFill>
          <a:blip r:embed="rId2"/>
          <a:stretch>
            <a:fillRect/>
          </a:stretch>
        </p:blipFill>
        <p:spPr>
          <a:xfrm>
            <a:off x="3703621" y="2744352"/>
            <a:ext cx="4323848" cy="4185853"/>
          </a:xfrm>
          <a:prstGeom prst="rect">
            <a:avLst/>
          </a:prstGeom>
        </p:spPr>
      </p:pic>
    </p:spTree>
    <p:extLst>
      <p:ext uri="{BB962C8B-B14F-4D97-AF65-F5344CB8AC3E}">
        <p14:creationId xmlns:p14="http://schemas.microsoft.com/office/powerpoint/2010/main" val="690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E492A42-3636-45A9-8F24-534370BC3745}"/>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𝜃</m:t>
                    </m:r>
                  </m:oMath>
                </a14:m>
                <a:r>
                  <a:rPr lang="zh-CN" altLang="en-US" dirty="0"/>
                  <a:t>表示所有的模型参数，通常以长向量表示</a:t>
                </a:r>
                <a:endParaRPr lang="en-US" altLang="zh-CN" dirty="0"/>
              </a:p>
              <a:p>
                <a:r>
                  <a:rPr lang="zh-CN" altLang="en-US" dirty="0"/>
                  <a:t>在当前的</a:t>
                </a:r>
                <a:r>
                  <a:rPr lang="en-US" altLang="zh-CN" dirty="0"/>
                  <a:t>word2vec</a:t>
                </a:r>
                <a:r>
                  <a:rPr lang="zh-CN" altLang="en-US" dirty="0"/>
                  <a:t>模型中，</a:t>
                </a:r>
                <a:r>
                  <a:rPr lang="en-US" altLang="zh-CN" dirty="0"/>
                  <a:t> </a:t>
                </a:r>
                <a14:m>
                  <m:oMath xmlns:m="http://schemas.openxmlformats.org/officeDocument/2006/math">
                    <m:r>
                      <a:rPr lang="en-US" altLang="zh-CN" i="1">
                        <a:latin typeface="Cambria Math" panose="02040503050406030204" pitchFamily="18" charset="0"/>
                      </a:rPr>
                      <m:t>𝜃</m:t>
                    </m:r>
                  </m:oMath>
                </a14:m>
                <a:r>
                  <a:rPr lang="zh-CN" altLang="en-US" dirty="0"/>
                  <a:t>是由</a:t>
                </a:r>
                <a:r>
                  <a:rPr lang="en-US" altLang="zh-CN" dirty="0"/>
                  <a:t>d</a:t>
                </a:r>
                <a:r>
                  <a:rPr lang="zh-CN" altLang="en-US" dirty="0"/>
                  <a:t>维向量构成，包含</a:t>
                </a:r>
                <a:r>
                  <a:rPr lang="en-US" altLang="zh-CN" dirty="0"/>
                  <a:t>V</a:t>
                </a:r>
                <a:r>
                  <a:rPr lang="zh-CN" altLang="en-US" dirty="0"/>
                  <a:t>个词</a:t>
                </a:r>
                <a:endParaRPr lang="en-US" altLang="zh-CN" dirty="0"/>
              </a:p>
              <a:p>
                <a:r>
                  <a:rPr lang="zh-CN" altLang="en-US" dirty="0"/>
                  <a:t>每个词都有两个向量，</a:t>
                </a:r>
                <a:endParaRPr lang="en-US" altLang="zh-CN" dirty="0"/>
              </a:p>
              <a:p>
                <a:r>
                  <a:rPr lang="zh-CN" altLang="en-US" dirty="0"/>
                  <a:t>通过使梯度下降优化模型参数。</a:t>
                </a:r>
              </a:p>
            </p:txBody>
          </p:sp>
        </mc:Choice>
        <mc:Fallback xmlns="">
          <p:sp>
            <p:nvSpPr>
              <p:cNvPr id="2" name="内容占位符 1">
                <a:extLst>
                  <a:ext uri="{FF2B5EF4-FFF2-40B4-BE49-F238E27FC236}">
                    <a16:creationId xmlns:a16="http://schemas.microsoft.com/office/drawing/2014/main" id="{4E492A42-3636-45A9-8F24-534370BC3745}"/>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CEA9594-C4F1-43F5-8EB2-D6327EE4CC1A}"/>
              </a:ext>
            </a:extLst>
          </p:cNvPr>
          <p:cNvSpPr>
            <a:spLocks noGrp="1"/>
          </p:cNvSpPr>
          <p:nvPr>
            <p:ph type="title"/>
          </p:nvPr>
        </p:nvSpPr>
        <p:spPr/>
        <p:txBody>
          <a:bodyPr/>
          <a:lstStyle/>
          <a:p>
            <a:r>
              <a:rPr lang="zh-CN" altLang="en-US" dirty="0"/>
              <a:t>模型训练需要计算所有向量的梯度</a:t>
            </a:r>
          </a:p>
        </p:txBody>
      </p:sp>
      <p:pic>
        <p:nvPicPr>
          <p:cNvPr id="4" name="图片 3">
            <a:extLst>
              <a:ext uri="{FF2B5EF4-FFF2-40B4-BE49-F238E27FC236}">
                <a16:creationId xmlns:a16="http://schemas.microsoft.com/office/drawing/2014/main" id="{4410FC18-F561-4057-9742-C43BDC1FEE5C}"/>
              </a:ext>
            </a:extLst>
          </p:cNvPr>
          <p:cNvPicPr>
            <a:picLocks noChangeAspect="1"/>
          </p:cNvPicPr>
          <p:nvPr/>
        </p:nvPicPr>
        <p:blipFill>
          <a:blip r:embed="rId3"/>
          <a:stretch>
            <a:fillRect/>
          </a:stretch>
        </p:blipFill>
        <p:spPr>
          <a:xfrm>
            <a:off x="7383529" y="2899911"/>
            <a:ext cx="4143375" cy="3714750"/>
          </a:xfrm>
          <a:prstGeom prst="rect">
            <a:avLst/>
          </a:prstGeom>
        </p:spPr>
      </p:pic>
    </p:spTree>
    <p:extLst>
      <p:ext uri="{BB962C8B-B14F-4D97-AF65-F5344CB8AC3E}">
        <p14:creationId xmlns:p14="http://schemas.microsoft.com/office/powerpoint/2010/main" val="5581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2F3070D-7CDB-4435-BDDC-D9C9994F5B0F}"/>
                  </a:ext>
                </a:extLst>
              </p:cNvPr>
              <p:cNvSpPr>
                <a:spLocks noGrp="1"/>
              </p:cNvSpPr>
              <p:nvPr>
                <p:ph idx="1"/>
              </p:nvPr>
            </p:nvSpPr>
            <p:spPr/>
            <p:txBody>
              <a:bodyPr/>
              <a:lstStyle/>
              <a:p>
                <a:r>
                  <a:rPr lang="zh-CN" altLang="en-US" dirty="0"/>
                  <a:t>基本的积分公式</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𝑇</m:t>
                              </m:r>
                            </m:sup>
                          </m:sSup>
                          <m:r>
                            <a:rPr lang="en-US" altLang="zh-CN" i="1">
                              <a:latin typeface="Cambria Math" panose="02040503050406030204" pitchFamily="18" charset="0"/>
                            </a:rPr>
                            <m:t>𝑎</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r>
                        <a:rPr lang="en-US" altLang="zh-CN" i="1">
                          <a:latin typeface="Cambria Math" panose="02040503050406030204" pitchFamily="18" charset="0"/>
                        </a:rPr>
                        <m:t>𝑎</m:t>
                      </m:r>
                    </m:oMath>
                  </m:oMathPara>
                </a14:m>
                <a:endParaRPr lang="zh-CN" altLang="en-US" dirty="0"/>
              </a:p>
              <a:p>
                <a:endParaRPr lang="en-US" altLang="zh-CN" dirty="0"/>
              </a:p>
              <a:p>
                <a:r>
                  <a:rPr lang="zh-CN" altLang="en-US" dirty="0"/>
                  <a:t>积分链式法则</a:t>
                </a:r>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zh-CN" altLang="en-US" i="1">
                        <a:latin typeface="Cambria Math" panose="02040503050406030204" pitchFamily="18" charset="0"/>
                      </a:rPr>
                      <m:t>和</m:t>
                    </m:r>
                    <m:r>
                      <a:rPr lang="en-US" altLang="zh-CN" b="0" i="1" smtClean="0">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smtClean="0">
                        <a:latin typeface="Cambria Math" panose="02040503050406030204" pitchFamily="18" charset="0"/>
                      </a:rPr>
                      <m:t>，</m:t>
                    </m:r>
                    <m:r>
                      <a:rPr lang="zh-CN" altLang="en-US" i="1">
                        <a:latin typeface="Cambria Math" panose="02040503050406030204" pitchFamily="18" charset="0"/>
                      </a:rPr>
                      <m:t>如果</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zh-CN" altLang="en-US" i="1">
                        <a:latin typeface="Cambria Math" panose="02040503050406030204" pitchFamily="18" charset="0"/>
                      </a:rPr>
                      <m:t>，</m:t>
                    </m:r>
                  </m:oMath>
                </a14:m>
                <a:r>
                  <a:rPr lang="zh-CN" altLang="en-US" dirty="0"/>
                  <a:t>则有：</a:t>
                </a:r>
                <a:endParaRPr lang="en-US" altLang="zh-CN" dirty="0"/>
              </a:p>
              <a:p>
                <a:pPr marL="0" indent="0" algn="ctr">
                  <a:buNone/>
                </a:pP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𝑑𝑢</m:t>
                        </m:r>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𝑢</m:t>
                        </m:r>
                      </m:num>
                      <m:den>
                        <m:r>
                          <a:rPr lang="en-US" altLang="zh-CN" i="1">
                            <a:latin typeface="Cambria Math" panose="02040503050406030204" pitchFamily="18" charset="0"/>
                          </a:rPr>
                          <m:t>𝑑</m:t>
                        </m:r>
                        <m:r>
                          <a:rPr lang="en-US" altLang="zh-CN" b="0" i="1" smtClean="0">
                            <a:latin typeface="Cambria Math" panose="02040503050406030204" pitchFamily="18" charset="0"/>
                          </a:rPr>
                          <m:t>𝑥</m:t>
                        </m:r>
                      </m:den>
                    </m:f>
                  </m:oMath>
                </a14:m>
                <a:endParaRPr lang="en-US" altLang="zh-CN" dirty="0"/>
              </a:p>
            </p:txBody>
          </p:sp>
        </mc:Choice>
        <mc:Fallback xmlns="">
          <p:sp>
            <p:nvSpPr>
              <p:cNvPr id="2" name="内容占位符 1">
                <a:extLst>
                  <a:ext uri="{FF2B5EF4-FFF2-40B4-BE49-F238E27FC236}">
                    <a16:creationId xmlns:a16="http://schemas.microsoft.com/office/drawing/2014/main" id="{C2F3070D-7CDB-4435-BDDC-D9C9994F5B0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5BFC29A-F208-43B2-BA2B-B304505CE3A4}"/>
              </a:ext>
            </a:extLst>
          </p:cNvPr>
          <p:cNvSpPr>
            <a:spLocks noGrp="1"/>
          </p:cNvSpPr>
          <p:nvPr>
            <p:ph type="title"/>
          </p:nvPr>
        </p:nvSpPr>
        <p:spPr/>
        <p:txBody>
          <a:bodyPr/>
          <a:lstStyle/>
          <a:p>
            <a:r>
              <a:rPr lang="en-US" altLang="zh-CN" dirty="0"/>
              <a:t>Word2vec</a:t>
            </a:r>
            <a:r>
              <a:rPr lang="zh-CN" altLang="en-US" dirty="0"/>
              <a:t>的梯度积分计算</a:t>
            </a:r>
          </a:p>
        </p:txBody>
      </p:sp>
    </p:spTree>
    <p:extLst>
      <p:ext uri="{BB962C8B-B14F-4D97-AF65-F5344CB8AC3E}">
        <p14:creationId xmlns:p14="http://schemas.microsoft.com/office/powerpoint/2010/main" val="8840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DBAE8E-B11F-4C3E-8A7A-FA8F7D6CA6EA}"/>
                  </a:ext>
                </a:extLst>
              </p:cNvPr>
              <p:cNvSpPr>
                <a:spLocks noGrp="1"/>
              </p:cNvSpPr>
              <p:nvPr>
                <p:ph idx="1"/>
              </p:nvPr>
            </p:nvSpPr>
            <p:spPr/>
            <p:txBody>
              <a:bodyPr>
                <a:normAutofit/>
              </a:bodyPr>
              <a:lstStyle/>
              <a:p>
                <a:pPr marL="0" indent="0">
                  <a:buNone/>
                </a:pPr>
                <a:r>
                  <a:rPr lang="en-US" altLang="zh-CN" b="0" i="0" dirty="0">
                    <a:latin typeface="+mj-lt"/>
                  </a:rPr>
                  <a:t>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i="1">
                            <a:latin typeface="Cambria Math" panose="02040503050406030204" pitchFamily="18" charset="0"/>
                          </a:rPr>
                          <m:t>𝑙𝑜𝑔𝐿</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nary>
                              <m:naryPr>
                                <m:chr m:val="∑"/>
                                <m:limLoc m:val="subSup"/>
                                <m:supHide m:val="on"/>
                                <m:ctrlPr>
                                  <a:rPr lang="en-US" altLang="zh-CN" i="1" smtClean="0">
                                    <a:latin typeface="Cambria Math" panose="02040503050406030204" pitchFamily="18" charset="0"/>
                                  </a:rPr>
                                </m:ctrlPr>
                              </m:naryPr>
                              <m:sub>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sub>
                              <m:sup/>
                              <m:e>
                                <m:r>
                                  <a:rPr lang="en-US" altLang="zh-CN" i="1">
                                    <a:latin typeface="Cambria Math" panose="02040503050406030204" pitchFamily="18" charset="0"/>
                                  </a:rPr>
                                  <m:t>𝑙𝑜𝑔𝑃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nary>
                          </m:e>
                        </m:nary>
                      </m:e>
                    </m:func>
                  </m:oMath>
                </a14:m>
                <a:endParaRPr lang="en-US" altLang="zh-CN" dirty="0"/>
              </a:p>
              <a:p>
                <a:pPr marL="0" indent="0">
                  <a:buNone/>
                </a:pPr>
                <a:r>
                  <a:rPr lang="zh-CN" altLang="en-US" dirty="0"/>
                  <a:t>对中心词</a:t>
                </a:r>
                <a:r>
                  <a:rPr lang="en-US" altLang="zh-CN" dirty="0"/>
                  <a:t>c</a:t>
                </a:r>
                <a:r>
                  <a:rPr lang="zh-CN" altLang="en-US" dirty="0"/>
                  <a:t>求梯度，对于给定的窗口大小和语境词</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𝑣</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m:oMathPara>
                </a14:m>
                <a:endParaRPr lang="en-US" altLang="zh-CN" dirty="0"/>
              </a:p>
              <a:p>
                <a:pPr marL="0" indent="0">
                  <a:buNone/>
                </a:pP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b="0" i="1" smtClean="0">
                        <a:latin typeface="Cambria Math" panose="02040503050406030204" pitchFamily="18" charset="0"/>
                      </a:rPr>
                      <m:t>𝑙𝑜𝑔</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oMath>
                </a14:m>
                <a:endParaRPr lang="en-US" altLang="zh-CN" dirty="0"/>
              </a:p>
              <a:p>
                <a:pPr marL="0" indent="0">
                  <a:buNone/>
                </a:pPr>
                <a:endParaRPr lang="zh-CN" altLang="en-US" dirty="0"/>
              </a:p>
            </p:txBody>
          </p:sp>
        </mc:Choice>
        <mc:Fallback xmlns="">
          <p:sp>
            <p:nvSpPr>
              <p:cNvPr id="2" name="内容占位符 1">
                <a:extLst>
                  <a:ext uri="{FF2B5EF4-FFF2-40B4-BE49-F238E27FC236}">
                    <a16:creationId xmlns:a16="http://schemas.microsoft.com/office/drawing/2014/main" id="{DEDBAE8E-B11F-4C3E-8A7A-FA8F7D6CA6E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EA9614-C2EB-4A70-AC3C-232E855CDBAF}"/>
              </a:ext>
            </a:extLst>
          </p:cNvPr>
          <p:cNvSpPr>
            <a:spLocks noGrp="1"/>
          </p:cNvSpPr>
          <p:nvPr>
            <p:ph type="title"/>
          </p:nvPr>
        </p:nvSpPr>
        <p:spPr/>
        <p:txBody>
          <a:bodyPr/>
          <a:lstStyle/>
          <a:p>
            <a:r>
              <a:rPr lang="zh-CN" altLang="en-US" dirty="0"/>
              <a:t>根据目标函数训练参数</a:t>
            </a:r>
          </a:p>
        </p:txBody>
      </p:sp>
      <p:sp>
        <p:nvSpPr>
          <p:cNvPr id="4" name="矩形 3">
            <a:extLst>
              <a:ext uri="{FF2B5EF4-FFF2-40B4-BE49-F238E27FC236}">
                <a16:creationId xmlns:a16="http://schemas.microsoft.com/office/drawing/2014/main" id="{4D8D9931-CB90-4541-A134-341DAA402D77}"/>
              </a:ext>
            </a:extLst>
          </p:cNvPr>
          <p:cNvSpPr/>
          <p:nvPr/>
        </p:nvSpPr>
        <p:spPr>
          <a:xfrm>
            <a:off x="4198374" y="3923071"/>
            <a:ext cx="2664542" cy="894735"/>
          </a:xfrm>
          <a:prstGeom prst="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1704541-2DBA-4E9B-8105-FFF370781247}"/>
              </a:ext>
            </a:extLst>
          </p:cNvPr>
          <p:cNvSpPr/>
          <p:nvPr/>
        </p:nvSpPr>
        <p:spPr>
          <a:xfrm>
            <a:off x="7261123" y="3923070"/>
            <a:ext cx="3593690" cy="894735"/>
          </a:xfrm>
          <a:prstGeom prst="rect">
            <a:avLst/>
          </a:prstGeom>
          <a:noFill/>
          <a:ln w="38100">
            <a:solidFill>
              <a:srgbClr val="FFC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CC8D557-D8D1-4B7D-A2B9-9724B3A88F60}"/>
              </a:ext>
            </a:extLst>
          </p:cNvPr>
          <p:cNvSpPr txBox="1"/>
          <p:nvPr/>
        </p:nvSpPr>
        <p:spPr>
          <a:xfrm>
            <a:off x="5319251" y="4817805"/>
            <a:ext cx="639097" cy="369332"/>
          </a:xfrm>
          <a:prstGeom prst="rect">
            <a:avLst/>
          </a:prstGeom>
          <a:noFill/>
          <a:ln>
            <a:noFill/>
          </a:ln>
        </p:spPr>
        <p:txBody>
          <a:bodyPr wrap="square" rtlCol="0">
            <a:spAutoFit/>
          </a:bodyPr>
          <a:lstStyle/>
          <a:p>
            <a:r>
              <a:rPr lang="en-US" altLang="zh-CN" b="1" dirty="0">
                <a:ln>
                  <a:solidFill>
                    <a:schemeClr val="accent1">
                      <a:lumMod val="20000"/>
                      <a:lumOff val="80000"/>
                    </a:schemeClr>
                  </a:solidFill>
                </a:ln>
              </a:rPr>
              <a:t>1</a:t>
            </a:r>
            <a:endParaRPr lang="zh-CN" altLang="en-US" b="1" dirty="0" err="1">
              <a:ln>
                <a:solidFill>
                  <a:schemeClr val="accent1">
                    <a:lumMod val="20000"/>
                    <a:lumOff val="80000"/>
                  </a:schemeClr>
                </a:solidFill>
              </a:ln>
            </a:endParaRPr>
          </a:p>
        </p:txBody>
      </p:sp>
      <p:sp>
        <p:nvSpPr>
          <p:cNvPr id="7" name="文本框 6">
            <a:extLst>
              <a:ext uri="{FF2B5EF4-FFF2-40B4-BE49-F238E27FC236}">
                <a16:creationId xmlns:a16="http://schemas.microsoft.com/office/drawing/2014/main" id="{7D2A8F60-6A47-401E-B71C-86A792C690F9}"/>
              </a:ext>
            </a:extLst>
          </p:cNvPr>
          <p:cNvSpPr txBox="1"/>
          <p:nvPr/>
        </p:nvSpPr>
        <p:spPr>
          <a:xfrm>
            <a:off x="8921544" y="4817805"/>
            <a:ext cx="639097" cy="369332"/>
          </a:xfrm>
          <a:prstGeom prst="rect">
            <a:avLst/>
          </a:prstGeom>
          <a:noFill/>
          <a:ln>
            <a:noFill/>
          </a:ln>
        </p:spPr>
        <p:txBody>
          <a:bodyPr wrap="square" rtlCol="0">
            <a:spAutoFit/>
          </a:bodyPr>
          <a:lstStyle/>
          <a:p>
            <a:r>
              <a:rPr lang="en-US" altLang="zh-CN" b="1" dirty="0">
                <a:ln>
                  <a:solidFill>
                    <a:schemeClr val="accent1">
                      <a:lumMod val="20000"/>
                      <a:lumOff val="80000"/>
                    </a:schemeClr>
                  </a:solidFill>
                </a:ln>
              </a:rPr>
              <a:t>2</a:t>
            </a:r>
            <a:endParaRPr lang="zh-CN" altLang="en-US" b="1" dirty="0" err="1">
              <a:ln>
                <a:solidFill>
                  <a:schemeClr val="accent1">
                    <a:lumMod val="20000"/>
                    <a:lumOff val="80000"/>
                  </a:schemeClr>
                </a:solidFill>
              </a:ln>
            </a:endParaRPr>
          </a:p>
        </p:txBody>
      </p:sp>
    </p:spTree>
    <p:extLst>
      <p:ext uri="{BB962C8B-B14F-4D97-AF65-F5344CB8AC3E}">
        <p14:creationId xmlns:p14="http://schemas.microsoft.com/office/powerpoint/2010/main" val="289312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DBAE8E-B11F-4C3E-8A7A-FA8F7D6CA6EA}"/>
                  </a:ext>
                </a:extLst>
              </p:cNvPr>
              <p:cNvSpPr>
                <a:spLocks noGrp="1"/>
              </p:cNvSpPr>
              <p:nvPr>
                <p:ph idx="1"/>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m:rPr>
                          <m:nor/>
                        </m:rPr>
                        <a:rPr lang="en-US" altLang="zh-CN" dirty="0"/>
                        <m:t>= </m:t>
                      </m:r>
                      <m:sSub>
                        <m:sSubPr>
                          <m:ctrlPr>
                            <a:rPr lang="en-US" altLang="zh-CN" b="0" i="1" dirty="0"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Sub>
                    </m:oMath>
                  </m:oMathPara>
                </a14:m>
                <a:endParaRPr lang="en-US" altLang="zh-CN" dirty="0"/>
              </a:p>
              <a:p>
                <a:pPr marL="0" indent="0">
                  <a:buNone/>
                </a:pPr>
                <a:endParaRPr lang="en-US" altLang="zh-CN" dirty="0"/>
              </a:p>
              <a:p>
                <a:pPr marL="0" indent="0">
                  <a:buNone/>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r>
                            <a:rPr lang="en-US" altLang="zh-CN" b="0" i="1" smtClean="0">
                              <a:latin typeface="Cambria Math" panose="02040503050406030204" pitchFamily="18" charset="0"/>
                            </a:rPr>
                            <m:t>=</m:t>
                          </m:r>
                        </m:e>
                      </m:nary>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nary>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m:t>
                          </m:r>
                        </m:sub>
                      </m:sSub>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𝑐</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nary>
                    </m:oMath>
                  </m:oMathPara>
                </a14:m>
                <a:endParaRPr lang="en-US" altLang="zh-CN" dirty="0"/>
              </a:p>
              <a:p>
                <a:pPr marL="0" indent="0">
                  <a:buNone/>
                </a:pPr>
                <a:endParaRPr lang="zh-CN" altLang="en-US" dirty="0"/>
              </a:p>
            </p:txBody>
          </p:sp>
        </mc:Choice>
        <mc:Fallback xmlns="">
          <p:sp>
            <p:nvSpPr>
              <p:cNvPr id="2" name="内容占位符 1">
                <a:extLst>
                  <a:ext uri="{FF2B5EF4-FFF2-40B4-BE49-F238E27FC236}">
                    <a16:creationId xmlns:a16="http://schemas.microsoft.com/office/drawing/2014/main" id="{DEDBAE8E-B11F-4C3E-8A7A-FA8F7D6CA6E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EA9614-C2EB-4A70-AC3C-232E855CDBAF}"/>
              </a:ext>
            </a:extLst>
          </p:cNvPr>
          <p:cNvSpPr>
            <a:spLocks noGrp="1"/>
          </p:cNvSpPr>
          <p:nvPr>
            <p:ph type="title"/>
          </p:nvPr>
        </p:nvSpPr>
        <p:spPr/>
        <p:txBody>
          <a:bodyPr/>
          <a:lstStyle/>
          <a:p>
            <a:r>
              <a:rPr lang="zh-CN" altLang="en-US" dirty="0"/>
              <a:t>通过最小化目标函数训练参数</a:t>
            </a:r>
          </a:p>
        </p:txBody>
      </p:sp>
      <p:sp>
        <p:nvSpPr>
          <p:cNvPr id="4" name="矩形 3">
            <a:extLst>
              <a:ext uri="{FF2B5EF4-FFF2-40B4-BE49-F238E27FC236}">
                <a16:creationId xmlns:a16="http://schemas.microsoft.com/office/drawing/2014/main" id="{C0FE6AE5-F004-4A82-A23C-1F71BB985D5C}"/>
              </a:ext>
            </a:extLst>
          </p:cNvPr>
          <p:cNvSpPr/>
          <p:nvPr/>
        </p:nvSpPr>
        <p:spPr>
          <a:xfrm>
            <a:off x="2300439" y="5060433"/>
            <a:ext cx="2502568" cy="1116530"/>
          </a:xfrm>
          <a:prstGeom prst="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1383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EDBAE8E-B11F-4C3E-8A7A-FA8F7D6CA6EA}"/>
                  </a:ext>
                </a:extLst>
              </p:cNvPr>
              <p:cNvSpPr>
                <a:spLocks noGrp="1"/>
              </p:cNvSpPr>
              <p:nvPr>
                <p:ph idx="1"/>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e>
                          </m:nary>
                        </m:den>
                      </m:f>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𝑐</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nary>
                    </m:oMath>
                  </m:oMathPara>
                </a14:m>
                <a:endParaRPr lang="en-US" altLang="zh-CN" dirty="0"/>
              </a:p>
              <a:p>
                <a:pPr marL="0" indent="0">
                  <a:buNone/>
                </a:pPr>
                <a:endParaRPr lang="zh-CN" altLang="en-US" dirty="0"/>
              </a:p>
            </p:txBody>
          </p:sp>
        </mc:Choice>
        <mc:Fallback xmlns="">
          <p:sp>
            <p:nvSpPr>
              <p:cNvPr id="2" name="内容占位符 1">
                <a:extLst>
                  <a:ext uri="{FF2B5EF4-FFF2-40B4-BE49-F238E27FC236}">
                    <a16:creationId xmlns:a16="http://schemas.microsoft.com/office/drawing/2014/main" id="{DEDBAE8E-B11F-4C3E-8A7A-FA8F7D6CA6E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7EA9614-C2EB-4A70-AC3C-232E855CDBAF}"/>
              </a:ext>
            </a:extLst>
          </p:cNvPr>
          <p:cNvSpPr>
            <a:spLocks noGrp="1"/>
          </p:cNvSpPr>
          <p:nvPr>
            <p:ph type="title"/>
          </p:nvPr>
        </p:nvSpPr>
        <p:spPr/>
        <p:txBody>
          <a:bodyPr/>
          <a:lstStyle/>
          <a:p>
            <a:r>
              <a:rPr lang="zh-CN" altLang="en-US" dirty="0"/>
              <a:t>通过最小化目标函数训练参数</a:t>
            </a:r>
          </a:p>
        </p:txBody>
      </p:sp>
      <p:sp>
        <p:nvSpPr>
          <p:cNvPr id="5" name="矩形 4">
            <a:extLst>
              <a:ext uri="{FF2B5EF4-FFF2-40B4-BE49-F238E27FC236}">
                <a16:creationId xmlns:a16="http://schemas.microsoft.com/office/drawing/2014/main" id="{297F1641-950D-4713-B44F-B1E787A7E1DF}"/>
              </a:ext>
            </a:extLst>
          </p:cNvPr>
          <p:cNvSpPr/>
          <p:nvPr/>
        </p:nvSpPr>
        <p:spPr>
          <a:xfrm>
            <a:off x="1278194" y="2861188"/>
            <a:ext cx="2664542" cy="894735"/>
          </a:xfrm>
          <a:prstGeom prst="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C6502AC-E287-4CEF-B732-2C19FDC28B3B}"/>
              </a:ext>
            </a:extLst>
          </p:cNvPr>
          <p:cNvSpPr/>
          <p:nvPr/>
        </p:nvSpPr>
        <p:spPr>
          <a:xfrm>
            <a:off x="4382730" y="2664541"/>
            <a:ext cx="3473244" cy="1278194"/>
          </a:xfrm>
          <a:prstGeom prst="rect">
            <a:avLst/>
          </a:prstGeom>
          <a:noFill/>
          <a:ln w="38100">
            <a:solidFill>
              <a:srgbClr val="FFC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2092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F4862F8-8BBE-4B82-9CB4-0A20E22043DF}"/>
                  </a:ext>
                </a:extLst>
              </p:cNvPr>
              <p:cNvSpPr>
                <a:spLocks noGrp="1"/>
              </p:cNvSpPr>
              <p:nvPr>
                <p:ph idx="1"/>
              </p:nvPr>
            </p:nvSpPr>
            <p:spPr/>
            <p:txBody>
              <a:bodyPr/>
              <a:lstStyle/>
              <a:p>
                <a:r>
                  <a:rPr lang="zh-CN" altLang="en-US" dirty="0"/>
                  <a:t>对于一个窗口的中心词向量</a:t>
                </a:r>
                <a14:m>
                  <m:oMath xmlns:m="http://schemas.openxmlformats.org/officeDocument/2006/math">
                    <m:r>
                      <a:rPr lang="en-US" altLang="zh-CN" b="0" i="1" smtClean="0">
                        <a:latin typeface="Cambria Math" panose="02040503050406030204" pitchFamily="18" charset="0"/>
                      </a:rPr>
                      <m:t>𝑣</m:t>
                    </m:r>
                  </m:oMath>
                </a14:m>
                <a:r>
                  <a:rPr lang="zh-CN" altLang="en-US" dirty="0"/>
                  <a:t>的梯度</a:t>
                </a:r>
                <a:endParaRPr lang="en-US" altLang="zh-CN" dirty="0"/>
              </a:p>
              <a:p>
                <a:r>
                  <a:rPr lang="zh-CN" altLang="en-US" dirty="0"/>
                  <a:t>另外也计算语境词向量</a:t>
                </a:r>
                <a14:m>
                  <m:oMath xmlns:m="http://schemas.openxmlformats.org/officeDocument/2006/math">
                    <m:r>
                      <a:rPr lang="en-US" altLang="zh-CN" b="0" i="1" smtClean="0">
                        <a:latin typeface="Cambria Math" panose="02040503050406030204" pitchFamily="18" charset="0"/>
                      </a:rPr>
                      <m:t>𝑢</m:t>
                    </m:r>
                  </m:oMath>
                </a14:m>
                <a:endParaRPr lang="en-US" altLang="zh-CN" dirty="0"/>
              </a:p>
              <a:p>
                <a:r>
                  <a:rPr lang="zh-CN" altLang="en-US" dirty="0"/>
                  <a:t>在每一个窗口中，利用梯度更新该窗口中利用到的所有参数，例如，</a:t>
                </a:r>
              </a:p>
            </p:txBody>
          </p:sp>
        </mc:Choice>
        <mc:Fallback xmlns="">
          <p:sp>
            <p:nvSpPr>
              <p:cNvPr id="2" name="内容占位符 1">
                <a:extLst>
                  <a:ext uri="{FF2B5EF4-FFF2-40B4-BE49-F238E27FC236}">
                    <a16:creationId xmlns:a16="http://schemas.microsoft.com/office/drawing/2014/main" id="{DF4862F8-8BBE-4B82-9CB4-0A20E22043D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F45F85E-0E7C-47D0-A204-AF0318CCCC6B}"/>
              </a:ext>
            </a:extLst>
          </p:cNvPr>
          <p:cNvSpPr>
            <a:spLocks noGrp="1"/>
          </p:cNvSpPr>
          <p:nvPr>
            <p:ph type="title"/>
          </p:nvPr>
        </p:nvSpPr>
        <p:spPr/>
        <p:txBody>
          <a:bodyPr/>
          <a:lstStyle/>
          <a:p>
            <a:r>
              <a:rPr lang="zh-CN" altLang="en-US" dirty="0"/>
              <a:t>计算所有梯度</a:t>
            </a:r>
          </a:p>
        </p:txBody>
      </p:sp>
      <p:pic>
        <p:nvPicPr>
          <p:cNvPr id="4" name="图片 3">
            <a:extLst>
              <a:ext uri="{FF2B5EF4-FFF2-40B4-BE49-F238E27FC236}">
                <a16:creationId xmlns:a16="http://schemas.microsoft.com/office/drawing/2014/main" id="{071533CA-22D7-47DA-A7C0-C38D0F0C7998}"/>
              </a:ext>
            </a:extLst>
          </p:cNvPr>
          <p:cNvPicPr>
            <a:picLocks noChangeAspect="1"/>
          </p:cNvPicPr>
          <p:nvPr/>
        </p:nvPicPr>
        <p:blipFill>
          <a:blip r:embed="rId3"/>
          <a:stretch>
            <a:fillRect/>
          </a:stretch>
        </p:blipFill>
        <p:spPr>
          <a:xfrm>
            <a:off x="1908609" y="3429000"/>
            <a:ext cx="9067800" cy="2924175"/>
          </a:xfrm>
          <a:prstGeom prst="rect">
            <a:avLst/>
          </a:prstGeom>
        </p:spPr>
      </p:pic>
    </p:spTree>
    <p:extLst>
      <p:ext uri="{BB962C8B-B14F-4D97-AF65-F5344CB8AC3E}">
        <p14:creationId xmlns:p14="http://schemas.microsoft.com/office/powerpoint/2010/main" val="202795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1E9B611-0FDA-461E-A444-CEB9A02D577D}"/>
              </a:ext>
            </a:extLst>
          </p:cNvPr>
          <p:cNvSpPr>
            <a:spLocks noGrp="1"/>
          </p:cNvSpPr>
          <p:nvPr>
            <p:ph idx="1"/>
          </p:nvPr>
        </p:nvSpPr>
        <p:spPr/>
        <p:txBody>
          <a:bodyPr/>
          <a:lstStyle/>
          <a:p>
            <a:r>
              <a:rPr lang="en-US" altLang="zh-CN" dirty="0"/>
              <a:t>Skip-gram</a:t>
            </a:r>
            <a:r>
              <a:rPr lang="zh-CN" altLang="en-US" dirty="0"/>
              <a:t>（</a:t>
            </a:r>
            <a:r>
              <a:rPr lang="en-US" altLang="zh-CN" dirty="0"/>
              <a:t>SG</a:t>
            </a:r>
            <a:r>
              <a:rPr lang="zh-CN" altLang="en-US" dirty="0"/>
              <a:t>）</a:t>
            </a:r>
            <a:endParaRPr lang="en-US" altLang="zh-CN" dirty="0"/>
          </a:p>
          <a:p>
            <a:pPr lvl="1"/>
            <a:r>
              <a:rPr lang="zh-CN" altLang="en-US" dirty="0"/>
              <a:t>给定中心词预测语境词</a:t>
            </a:r>
            <a:endParaRPr lang="en-US" altLang="zh-CN" dirty="0"/>
          </a:p>
          <a:p>
            <a:r>
              <a:rPr lang="en-US" altLang="zh-CN" dirty="0"/>
              <a:t>Continuous Bag of Words</a:t>
            </a:r>
            <a:r>
              <a:rPr lang="zh-CN" altLang="en-US" dirty="0"/>
              <a:t>（</a:t>
            </a:r>
            <a:r>
              <a:rPr lang="en-US" altLang="zh-CN" dirty="0"/>
              <a:t>CBOW</a:t>
            </a:r>
            <a:r>
              <a:rPr lang="zh-CN" altLang="en-US" dirty="0"/>
              <a:t>）</a:t>
            </a:r>
            <a:endParaRPr lang="en-US" altLang="zh-CN" dirty="0"/>
          </a:p>
          <a:p>
            <a:pPr lvl="1"/>
            <a:r>
              <a:rPr lang="zh-CN" altLang="en-US" dirty="0"/>
              <a:t>根据语境词的词袋预测中心词</a:t>
            </a:r>
            <a:endParaRPr lang="en-US" altLang="zh-CN" dirty="0"/>
          </a:p>
          <a:p>
            <a:endParaRPr lang="en-US" altLang="zh-CN" dirty="0"/>
          </a:p>
          <a:p>
            <a:r>
              <a:rPr lang="zh-CN" altLang="en-US" dirty="0"/>
              <a:t>在实际训练中提高效率的方法</a:t>
            </a:r>
            <a:endParaRPr lang="en-US" altLang="zh-CN" dirty="0"/>
          </a:p>
          <a:p>
            <a:pPr lvl="1"/>
            <a:r>
              <a:rPr lang="zh-CN" altLang="en-US" dirty="0"/>
              <a:t>负采样，</a:t>
            </a:r>
            <a:r>
              <a:rPr lang="en-US" altLang="zh-CN" dirty="0"/>
              <a:t>negative sampling</a:t>
            </a:r>
          </a:p>
          <a:p>
            <a:pPr lvl="1"/>
            <a:r>
              <a:rPr lang="zh-CN" altLang="en-US" dirty="0"/>
              <a:t>前文主要讲的</a:t>
            </a:r>
            <a:r>
              <a:rPr lang="en-US" altLang="zh-CN" dirty="0" err="1"/>
              <a:t>softmax</a:t>
            </a:r>
            <a:r>
              <a:rPr lang="zh-CN" altLang="en-US" dirty="0"/>
              <a:t>变换</a:t>
            </a:r>
            <a:endParaRPr lang="en-US" altLang="zh-CN" dirty="0"/>
          </a:p>
          <a:p>
            <a:pPr lvl="1"/>
            <a:endParaRPr lang="zh-CN" altLang="en-US" dirty="0"/>
          </a:p>
        </p:txBody>
      </p:sp>
      <p:sp>
        <p:nvSpPr>
          <p:cNvPr id="3" name="标题 2">
            <a:extLst>
              <a:ext uri="{FF2B5EF4-FFF2-40B4-BE49-F238E27FC236}">
                <a16:creationId xmlns:a16="http://schemas.microsoft.com/office/drawing/2014/main" id="{119B7705-2BB3-4A5E-A3D8-637295014108}"/>
              </a:ext>
            </a:extLst>
          </p:cNvPr>
          <p:cNvSpPr>
            <a:spLocks noGrp="1"/>
          </p:cNvSpPr>
          <p:nvPr>
            <p:ph type="title"/>
          </p:nvPr>
        </p:nvSpPr>
        <p:spPr/>
        <p:txBody>
          <a:bodyPr/>
          <a:lstStyle/>
          <a:p>
            <a:r>
              <a:rPr lang="en-US" altLang="zh-CN" dirty="0"/>
              <a:t>Word2vec-</a:t>
            </a:r>
            <a:r>
              <a:rPr lang="zh-CN" altLang="en-US" dirty="0"/>
              <a:t>变体</a:t>
            </a:r>
          </a:p>
        </p:txBody>
      </p:sp>
    </p:spTree>
    <p:extLst>
      <p:ext uri="{BB962C8B-B14F-4D97-AF65-F5344CB8AC3E}">
        <p14:creationId xmlns:p14="http://schemas.microsoft.com/office/powerpoint/2010/main" val="255062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3F303FA-529A-4A19-BC0A-A71FF8B274DE}"/>
                  </a:ext>
                </a:extLst>
              </p:cNvPr>
              <p:cNvSpPr>
                <a:spLocks noGrp="1"/>
              </p:cNvSpPr>
              <p:nvPr>
                <p:ph idx="1"/>
              </p:nvPr>
            </p:nvSpPr>
            <p:spPr/>
            <p:txBody>
              <a:bodyPr/>
              <a:lstStyle/>
              <a:p>
                <a:r>
                  <a:rPr lang="zh-CN" altLang="en-US" dirty="0"/>
                  <a:t>对于给定的损失函数</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需要对其进行最小化</a:t>
                </a:r>
                <a:endParaRPr lang="en-US" altLang="zh-CN" dirty="0"/>
              </a:p>
              <a:p>
                <a:r>
                  <a:rPr lang="zh-CN" altLang="en-US" dirty="0"/>
                  <a:t>梯度下降</a:t>
                </a:r>
                <a:r>
                  <a:rPr lang="en-US" altLang="zh-CN" dirty="0"/>
                  <a:t>(Gradient Descent)</a:t>
                </a:r>
                <a:r>
                  <a:rPr lang="zh-CN" altLang="en-US" dirty="0"/>
                  <a:t>是最小化</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a14:m>
                <a:r>
                  <a:rPr lang="zh-CN" altLang="en-US" dirty="0"/>
                  <a:t>的一种方法</a:t>
                </a:r>
                <a:endParaRPr lang="en-US" altLang="zh-CN" dirty="0"/>
              </a:p>
              <a:p>
                <a:r>
                  <a:rPr lang="zh-CN" altLang="en-US" dirty="0"/>
                  <a:t>思想：对于当前的参数</a:t>
                </a:r>
                <a14:m>
                  <m:oMath xmlns:m="http://schemas.openxmlformats.org/officeDocument/2006/math">
                    <m:r>
                      <a:rPr lang="en-US" altLang="zh-CN" b="0" i="1" smtClean="0">
                        <a:latin typeface="Cambria Math" panose="02040503050406030204" pitchFamily="18" charset="0"/>
                      </a:rPr>
                      <m:t>𝜃</m:t>
                    </m:r>
                    <m:r>
                      <a:rPr lang="zh-CN" altLang="en-US" i="1">
                        <a:latin typeface="Cambria Math" panose="02040503050406030204" pitchFamily="18" charset="0"/>
                      </a:rPr>
                      <m:t>，</m:t>
                    </m:r>
                  </m:oMath>
                </a14:m>
                <a:r>
                  <a:rPr lang="zh-CN" altLang="en-US" dirty="0"/>
                  <a:t>计算</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a14:m>
                <a:r>
                  <a:rPr lang="zh-CN" altLang="en-US" dirty="0"/>
                  <a:t>的梯度，然后在负梯度的方向进行小幅度移动，重复操作，直到找到损失函数的极小值</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D3F303FA-529A-4A19-BC0A-A71FF8B274DE}"/>
                  </a:ext>
                </a:extLst>
              </p:cNvPr>
              <p:cNvSpPr>
                <a:spLocks noGrp="1" noRot="1" noChangeAspect="1" noMove="1" noResize="1" noEditPoints="1" noAdjustHandles="1" noChangeArrowheads="1" noChangeShapeType="1" noTextEdit="1"/>
              </p:cNvSpPr>
              <p:nvPr>
                <p:ph idx="1"/>
              </p:nvPr>
            </p:nvSpPr>
            <p:spPr>
              <a:blipFill>
                <a:blip r:embed="rId2"/>
                <a:stretch>
                  <a:fillRect l="-1043" t="-2661" r="-754"/>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8FE6F49-98FF-4498-9A2C-BD24FEC2D316}"/>
              </a:ext>
            </a:extLst>
          </p:cNvPr>
          <p:cNvSpPr>
            <a:spLocks noGrp="1"/>
          </p:cNvSpPr>
          <p:nvPr>
            <p:ph type="title"/>
          </p:nvPr>
        </p:nvSpPr>
        <p:spPr/>
        <p:txBody>
          <a:bodyPr/>
          <a:lstStyle/>
          <a:p>
            <a:r>
              <a:rPr lang="zh-CN" altLang="en-US" dirty="0"/>
              <a:t>优化方法</a:t>
            </a:r>
            <a:r>
              <a:rPr lang="en-US" altLang="zh-CN" dirty="0"/>
              <a:t>-</a:t>
            </a:r>
            <a:r>
              <a:rPr lang="zh-CN" altLang="en-US" dirty="0"/>
              <a:t>梯度下降</a:t>
            </a:r>
          </a:p>
        </p:txBody>
      </p:sp>
      <p:pic>
        <p:nvPicPr>
          <p:cNvPr id="4" name="图片 3">
            <a:extLst>
              <a:ext uri="{FF2B5EF4-FFF2-40B4-BE49-F238E27FC236}">
                <a16:creationId xmlns:a16="http://schemas.microsoft.com/office/drawing/2014/main" id="{00EC0D1D-9B6D-4B57-8E5B-51DA941F709F}"/>
              </a:ext>
            </a:extLst>
          </p:cNvPr>
          <p:cNvPicPr>
            <a:picLocks noChangeAspect="1"/>
          </p:cNvPicPr>
          <p:nvPr/>
        </p:nvPicPr>
        <p:blipFill>
          <a:blip r:embed="rId3"/>
          <a:stretch>
            <a:fillRect/>
          </a:stretch>
        </p:blipFill>
        <p:spPr>
          <a:xfrm>
            <a:off x="2804160" y="3688882"/>
            <a:ext cx="5165558" cy="3307088"/>
          </a:xfrm>
          <a:prstGeom prst="rect">
            <a:avLst/>
          </a:prstGeom>
        </p:spPr>
      </p:pic>
    </p:spTree>
    <p:extLst>
      <p:ext uri="{BB962C8B-B14F-4D97-AF65-F5344CB8AC3E}">
        <p14:creationId xmlns:p14="http://schemas.microsoft.com/office/powerpoint/2010/main" val="32195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6B29C08-5AFA-40A2-927B-9F4CD767EDAA}"/>
                  </a:ext>
                </a:extLst>
              </p:cNvPr>
              <p:cNvSpPr>
                <a:spLocks noGrp="1"/>
              </p:cNvSpPr>
              <p:nvPr>
                <p:ph idx="1"/>
              </p:nvPr>
            </p:nvSpPr>
            <p:spPr/>
            <p:txBody>
              <a:bodyPr/>
              <a:lstStyle/>
              <a:p>
                <a:r>
                  <a:rPr lang="zh-CN" altLang="en-US" dirty="0"/>
                  <a:t>参数更新方法（矩阵计算）</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𝑛𝑒𝑤</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𝑜𝑙𝑑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zh-CN" altLang="en-US" dirty="0"/>
                  <a:t>其中</a:t>
                </a:r>
                <a14:m>
                  <m:oMath xmlns:m="http://schemas.openxmlformats.org/officeDocument/2006/math">
                    <m:r>
                      <a:rPr lang="zh-CN" altLang="en-US" i="1" smtClean="0">
                        <a:latin typeface="Cambria Math" panose="02040503050406030204" pitchFamily="18" charset="0"/>
                      </a:rPr>
                      <m:t>，</m:t>
                    </m:r>
                    <m:r>
                      <a:rPr lang="en-US" altLang="zh-CN" i="1">
                        <a:latin typeface="Cambria Math" panose="02040503050406030204" pitchFamily="18" charset="0"/>
                      </a:rPr>
                      <m:t>𝛼</m:t>
                    </m:r>
                  </m:oMath>
                </a14:m>
                <a:r>
                  <a:rPr lang="zh-CN" altLang="en-US" dirty="0"/>
                  <a:t>是学习率</a:t>
                </a:r>
                <a:endParaRPr lang="en-US" altLang="zh-CN" dirty="0"/>
              </a:p>
              <a:p>
                <a:r>
                  <a:rPr lang="zh-CN" altLang="en-US" dirty="0"/>
                  <a:t>单个参数的更新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𝑛𝑒𝑤</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𝑜𝑙𝑑</m:t>
                          </m:r>
                        </m:sup>
                      </m:sSubSup>
                      <m:r>
                        <a:rPr lang="en-US" altLang="zh-CN" i="1">
                          <a:latin typeface="Cambria Math" panose="02040503050406030204" pitchFamily="18" charset="0"/>
                        </a:rPr>
                        <m:t>−</m:t>
                      </m:r>
                      <m:r>
                        <a:rPr lang="en-US" altLang="zh-CN" i="1">
                          <a:latin typeface="Cambria Math" panose="02040503050406030204" pitchFamily="18" charset="0"/>
                        </a:rPr>
                        <m:t>𝛼</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𝑜𝑙𝑑</m:t>
                              </m:r>
                            </m:sup>
                          </m:sSubSup>
                        </m:den>
                      </m:f>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程序实现</a:t>
                </a:r>
                <a:endParaRPr lang="en-US" altLang="zh-CN" dirty="0"/>
              </a:p>
              <a:p>
                <a:pPr marL="457200" lvl="1" indent="0">
                  <a:buNone/>
                </a:pPr>
                <a:endParaRPr lang="zh-CN" altLang="en-US" dirty="0"/>
              </a:p>
            </p:txBody>
          </p:sp>
        </mc:Choice>
        <mc:Fallback xmlns="">
          <p:sp>
            <p:nvSpPr>
              <p:cNvPr id="2" name="内容占位符 1">
                <a:extLst>
                  <a:ext uri="{FF2B5EF4-FFF2-40B4-BE49-F238E27FC236}">
                    <a16:creationId xmlns:a16="http://schemas.microsoft.com/office/drawing/2014/main" id="{76B29C08-5AFA-40A2-927B-9F4CD767EDAA}"/>
                  </a:ext>
                </a:extLst>
              </p:cNvPr>
              <p:cNvSpPr>
                <a:spLocks noGrp="1" noRot="1" noChangeAspect="1" noMove="1" noResize="1" noEditPoints="1" noAdjustHandles="1" noChangeArrowheads="1" noChangeShapeType="1" noTextEdit="1"/>
              </p:cNvSpPr>
              <p:nvPr>
                <p:ph idx="1"/>
              </p:nvPr>
            </p:nvSpPr>
            <p:spPr>
              <a:blipFill>
                <a:blip r:embed="rId2"/>
                <a:stretch>
                  <a:fillRect l="-1217" t="-2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FCDDECCE-A095-42F5-904B-4C5BD9A78CDD}"/>
              </a:ext>
            </a:extLst>
          </p:cNvPr>
          <p:cNvSpPr>
            <a:spLocks noGrp="1"/>
          </p:cNvSpPr>
          <p:nvPr>
            <p:ph type="title"/>
          </p:nvPr>
        </p:nvSpPr>
        <p:spPr/>
        <p:txBody>
          <a:bodyPr/>
          <a:lstStyle/>
          <a:p>
            <a:r>
              <a:rPr lang="zh-CN" altLang="en-US" dirty="0"/>
              <a:t>梯度下降</a:t>
            </a:r>
          </a:p>
        </p:txBody>
      </p:sp>
      <p:pic>
        <p:nvPicPr>
          <p:cNvPr id="4" name="图片 3">
            <a:extLst>
              <a:ext uri="{FF2B5EF4-FFF2-40B4-BE49-F238E27FC236}">
                <a16:creationId xmlns:a16="http://schemas.microsoft.com/office/drawing/2014/main" id="{268AC3BF-F8B5-4567-A2A7-3E4E4CE66B72}"/>
              </a:ext>
            </a:extLst>
          </p:cNvPr>
          <p:cNvPicPr>
            <a:picLocks noChangeAspect="1"/>
          </p:cNvPicPr>
          <p:nvPr/>
        </p:nvPicPr>
        <p:blipFill>
          <a:blip r:embed="rId3"/>
          <a:stretch>
            <a:fillRect/>
          </a:stretch>
        </p:blipFill>
        <p:spPr>
          <a:xfrm>
            <a:off x="2188285" y="5043162"/>
            <a:ext cx="7815429" cy="1268738"/>
          </a:xfrm>
          <a:prstGeom prst="rect">
            <a:avLst/>
          </a:prstGeom>
        </p:spPr>
      </p:pic>
    </p:spTree>
    <p:extLst>
      <p:ext uri="{BB962C8B-B14F-4D97-AF65-F5344CB8AC3E}">
        <p14:creationId xmlns:p14="http://schemas.microsoft.com/office/powerpoint/2010/main" val="16912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lstStyle/>
              <a:p>
                <a14:m>
                  <m:oMath xmlns:m="http://schemas.openxmlformats.org/officeDocument/2006/math">
                    <m:r>
                      <m:rPr>
                        <m:sty m:val="p"/>
                      </m:rPr>
                      <a:rPr lang="en-US" altLang="zh-CN" i="1" dirty="0">
                        <a:latin typeface="Cambria Math" panose="02040503050406030204" pitchFamily="18" charset="0"/>
                      </a:rPr>
                      <m:t>W</m:t>
                    </m:r>
                    <m:r>
                      <m:rPr>
                        <m:sty m:val="p"/>
                      </m:rPr>
                      <a:rPr lang="en-US" altLang="zh-CN" b="0" i="1" dirty="0" smtClean="0">
                        <a:latin typeface="Cambria Math" panose="02040503050406030204" pitchFamily="18" charset="0"/>
                      </a:rPr>
                      <m:t>ord</m:t>
                    </m:r>
                  </m:oMath>
                </a14:m>
                <a:r>
                  <a:rPr lang="en-US" altLang="zh-CN" dirty="0"/>
                  <a:t>Net</a:t>
                </a:r>
                <a:r>
                  <a:rPr lang="zh-CN" altLang="en-US" dirty="0"/>
                  <a:t>，</a:t>
                </a:r>
                <a:r>
                  <a:rPr lang="en-US" altLang="zh-CN" sz="2000" dirty="0"/>
                  <a:t>https://www.nltk.org/howto/wordnet.html</a:t>
                </a:r>
              </a:p>
              <a:p>
                <a:pPr lvl="1"/>
                <a:r>
                  <a:rPr lang="zh-CN" altLang="en-US" dirty="0"/>
                  <a:t>同义词集（</a:t>
                </a:r>
                <a:r>
                  <a:rPr lang="en-US" altLang="zh-CN" dirty="0"/>
                  <a:t>synonym set</a:t>
                </a:r>
                <a:r>
                  <a:rPr lang="zh-CN" altLang="en-US" dirty="0"/>
                  <a:t>）</a:t>
                </a:r>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计算机可读的语义表示方法</a:t>
            </a:r>
          </a:p>
        </p:txBody>
      </p:sp>
      <p:pic>
        <p:nvPicPr>
          <p:cNvPr id="4" name="图片 3">
            <a:extLst>
              <a:ext uri="{FF2B5EF4-FFF2-40B4-BE49-F238E27FC236}">
                <a16:creationId xmlns:a16="http://schemas.microsoft.com/office/drawing/2014/main" id="{8B2B90D0-EE3E-46B5-B066-7EC3BF9D4818}"/>
              </a:ext>
            </a:extLst>
          </p:cNvPr>
          <p:cNvPicPr>
            <a:picLocks noChangeAspect="1"/>
          </p:cNvPicPr>
          <p:nvPr/>
        </p:nvPicPr>
        <p:blipFill>
          <a:blip r:embed="rId3"/>
          <a:stretch>
            <a:fillRect/>
          </a:stretch>
        </p:blipFill>
        <p:spPr>
          <a:xfrm>
            <a:off x="631583" y="2760867"/>
            <a:ext cx="6945278" cy="1336265"/>
          </a:xfrm>
          <a:prstGeom prst="rect">
            <a:avLst/>
          </a:prstGeom>
        </p:spPr>
      </p:pic>
      <p:pic>
        <p:nvPicPr>
          <p:cNvPr id="5" name="图片 4">
            <a:extLst>
              <a:ext uri="{FF2B5EF4-FFF2-40B4-BE49-F238E27FC236}">
                <a16:creationId xmlns:a16="http://schemas.microsoft.com/office/drawing/2014/main" id="{2C207369-3373-4065-91A1-5548DF915265}"/>
              </a:ext>
            </a:extLst>
          </p:cNvPr>
          <p:cNvPicPr>
            <a:picLocks noChangeAspect="1"/>
          </p:cNvPicPr>
          <p:nvPr/>
        </p:nvPicPr>
        <p:blipFill>
          <a:blip r:embed="rId4"/>
          <a:stretch>
            <a:fillRect/>
          </a:stretch>
        </p:blipFill>
        <p:spPr>
          <a:xfrm>
            <a:off x="6987075" y="3363045"/>
            <a:ext cx="5159539" cy="3413139"/>
          </a:xfrm>
          <a:prstGeom prst="rect">
            <a:avLst/>
          </a:prstGeom>
        </p:spPr>
      </p:pic>
    </p:spTree>
    <p:extLst>
      <p:ext uri="{BB962C8B-B14F-4D97-AF65-F5344CB8AC3E}">
        <p14:creationId xmlns:p14="http://schemas.microsoft.com/office/powerpoint/2010/main" val="115307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4A84778-4D2C-43AD-BF20-462868B7417F}"/>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a14:m>
                <a:r>
                  <a:rPr lang="zh-CN" altLang="en-US" dirty="0"/>
                  <a:t>是语料中所有窗口的函数，这决定了</a:t>
                </a:r>
                <a14:m>
                  <m:oMath xmlns:m="http://schemas.openxmlformats.org/officeDocument/2006/math">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a14:m>
                <a:r>
                  <a:rPr lang="zh-CN" altLang="en-US" dirty="0"/>
                  <a:t>的计算量很大</a:t>
                </a:r>
                <a:endParaRPr lang="en-US" altLang="zh-CN" dirty="0"/>
              </a:p>
              <a:p>
                <a:r>
                  <a:rPr lang="zh-CN" altLang="en-US" dirty="0"/>
                  <a:t>实现一次基于所有窗口样本的参数更新需要花费很长时间</a:t>
                </a:r>
                <a:endParaRPr lang="en-US" altLang="zh-CN" dirty="0"/>
              </a:p>
              <a:p>
                <a:r>
                  <a:rPr lang="zh-CN" altLang="en-US" dirty="0"/>
                  <a:t>对大多数神经网络都不是好方法</a:t>
                </a:r>
                <a:endParaRPr lang="en-US" altLang="zh-CN" dirty="0"/>
              </a:p>
              <a:p>
                <a:r>
                  <a:rPr lang="zh-CN" altLang="en-US" dirty="0"/>
                  <a:t>解决方案</a:t>
                </a:r>
                <a:endParaRPr lang="en-US" altLang="zh-CN" dirty="0"/>
              </a:p>
              <a:p>
                <a:pPr lvl="1"/>
                <a:r>
                  <a:rPr lang="zh-CN" altLang="en-US" dirty="0"/>
                  <a:t>随机梯度下降</a:t>
                </a:r>
                <a:r>
                  <a:rPr lang="en-US" altLang="zh-CN" dirty="0"/>
                  <a:t>(Stochastic gradient </a:t>
                </a:r>
                <a:r>
                  <a:rPr lang="en-US" altLang="zh-CN" dirty="0" err="1"/>
                  <a:t>descent,SGD</a:t>
                </a:r>
                <a:r>
                  <a:rPr lang="en-US" altLang="zh-CN" dirty="0"/>
                  <a:t>)</a:t>
                </a:r>
              </a:p>
              <a:p>
                <a:pPr lvl="1"/>
                <a:r>
                  <a:rPr lang="zh-CN" altLang="en-US" dirty="0"/>
                  <a:t>随机采样窗口，每次采样后实现一次参数更新</a:t>
                </a:r>
                <a:endParaRPr lang="en-US" altLang="zh-CN" dirty="0"/>
              </a:p>
              <a:p>
                <a:pPr lvl="1"/>
                <a:r>
                  <a:rPr lang="zh-CN" altLang="en-US" dirty="0"/>
                  <a:t>算法实现</a:t>
                </a:r>
                <a:endParaRPr lang="en-US" altLang="zh-CN" dirty="0"/>
              </a:p>
              <a:p>
                <a:pPr lvl="1"/>
                <a:endParaRPr lang="en-US" altLang="zh-CN" dirty="0"/>
              </a:p>
              <a:p>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44A84778-4D2C-43AD-BF20-462868B7417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53C3E91B-1E86-47B0-A881-0E8563843294}"/>
              </a:ext>
            </a:extLst>
          </p:cNvPr>
          <p:cNvSpPr>
            <a:spLocks noGrp="1"/>
          </p:cNvSpPr>
          <p:nvPr>
            <p:ph type="title"/>
          </p:nvPr>
        </p:nvSpPr>
        <p:spPr/>
        <p:txBody>
          <a:bodyPr/>
          <a:lstStyle/>
          <a:p>
            <a:r>
              <a:rPr lang="zh-CN" altLang="en-US" dirty="0"/>
              <a:t>随机梯度下降</a:t>
            </a:r>
          </a:p>
        </p:txBody>
      </p:sp>
      <p:pic>
        <p:nvPicPr>
          <p:cNvPr id="4" name="图片 3">
            <a:extLst>
              <a:ext uri="{FF2B5EF4-FFF2-40B4-BE49-F238E27FC236}">
                <a16:creationId xmlns:a16="http://schemas.microsoft.com/office/drawing/2014/main" id="{DF9E6E39-9C2D-4409-B1A4-02B46AF907DA}"/>
              </a:ext>
            </a:extLst>
          </p:cNvPr>
          <p:cNvPicPr>
            <a:picLocks noChangeAspect="1"/>
          </p:cNvPicPr>
          <p:nvPr/>
        </p:nvPicPr>
        <p:blipFill>
          <a:blip r:embed="rId3"/>
          <a:stretch>
            <a:fillRect/>
          </a:stretch>
        </p:blipFill>
        <p:spPr>
          <a:xfrm>
            <a:off x="2878968" y="4964133"/>
            <a:ext cx="8611913" cy="1528742"/>
          </a:xfrm>
          <a:prstGeom prst="rect">
            <a:avLst/>
          </a:prstGeom>
        </p:spPr>
      </p:pic>
    </p:spTree>
    <p:extLst>
      <p:ext uri="{BB962C8B-B14F-4D97-AF65-F5344CB8AC3E}">
        <p14:creationId xmlns:p14="http://schemas.microsoft.com/office/powerpoint/2010/main" val="256276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lstStyle/>
              <a:p>
                <a:r>
                  <a:rPr lang="zh-CN" altLang="en-US" dirty="0"/>
                  <a:t>随机梯度下降方法对每一个窗口采样计算梯度</a:t>
                </a:r>
                <a:endParaRPr lang="en-US" altLang="zh-CN" dirty="0"/>
              </a:p>
              <a:p>
                <a:r>
                  <a:rPr lang="zh-CN" altLang="en-US" dirty="0"/>
                  <a:t>在一个窗口中，实际最多有</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oMath>
                </a14:m>
                <a:r>
                  <a:rPr lang="zh-CN" altLang="en-US" dirty="0"/>
                  <a:t>个单词，因此</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𝜃</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𝐽</m:t>
                        </m:r>
                      </m:e>
                      <m:sub>
                        <m:r>
                          <a:rPr lang="en-US" altLang="zh-CN" b="0" i="1" smtClean="0">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)非常</m:t>
                    </m:r>
                  </m:oMath>
                </a14:m>
                <a:r>
                  <a:rPr lang="zh-CN" altLang="en-US" dirty="0"/>
                  <a:t>稀疏</a:t>
                </a:r>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661" r="-87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随机梯度下降与</a:t>
            </a:r>
            <a:r>
              <a:rPr lang="en-US" altLang="zh-CN" dirty="0"/>
              <a:t>word2vec</a:t>
            </a:r>
            <a:endParaRPr lang="zh-CN" altLang="en-US" dirty="0"/>
          </a:p>
        </p:txBody>
      </p:sp>
      <p:pic>
        <p:nvPicPr>
          <p:cNvPr id="5" name="图片 4">
            <a:extLst>
              <a:ext uri="{FF2B5EF4-FFF2-40B4-BE49-F238E27FC236}">
                <a16:creationId xmlns:a16="http://schemas.microsoft.com/office/drawing/2014/main" id="{60FD2E29-0866-4F82-8B7B-01F3F481F03D}"/>
              </a:ext>
            </a:extLst>
          </p:cNvPr>
          <p:cNvPicPr>
            <a:picLocks noChangeAspect="1"/>
          </p:cNvPicPr>
          <p:nvPr/>
        </p:nvPicPr>
        <p:blipFill>
          <a:blip r:embed="rId3"/>
          <a:stretch>
            <a:fillRect/>
          </a:stretch>
        </p:blipFill>
        <p:spPr>
          <a:xfrm>
            <a:off x="3559124" y="2771006"/>
            <a:ext cx="4562475" cy="4010025"/>
          </a:xfrm>
          <a:prstGeom prst="rect">
            <a:avLst/>
          </a:prstGeom>
        </p:spPr>
      </p:pic>
    </p:spTree>
    <p:extLst>
      <p:ext uri="{BB962C8B-B14F-4D97-AF65-F5344CB8AC3E}">
        <p14:creationId xmlns:p14="http://schemas.microsoft.com/office/powerpoint/2010/main" val="2021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因此，针对每个窗口计算梯度后，可以只对实际在窗口中出现的单词更新参数</a:t>
                </a:r>
                <a:endParaRPr lang="en-US" altLang="zh-CN" dirty="0"/>
              </a:p>
              <a:p>
                <a:r>
                  <a:rPr lang="zh-CN" altLang="en-US" dirty="0"/>
                  <a:t>解决策略：</a:t>
                </a:r>
                <a:endParaRPr lang="en-US" altLang="zh-CN" dirty="0"/>
              </a:p>
              <a:p>
                <a:pPr lvl="1"/>
                <a:r>
                  <a:rPr lang="zh-CN" altLang="en-US" dirty="0"/>
                  <a:t>使用稀疏矩阵更新操作以实现只更新</a:t>
                </a:r>
                <a14:m>
                  <m:oMath xmlns:m="http://schemas.openxmlformats.org/officeDocument/2006/math">
                    <m:r>
                      <a:rPr lang="en-US" altLang="zh-CN" b="0" i="1" smtClean="0">
                        <a:latin typeface="Cambria Math" panose="02040503050406030204" pitchFamily="18" charset="0"/>
                      </a:rPr>
                      <m:t>𝑈</m:t>
                    </m:r>
                    <m:r>
                      <a:rPr lang="zh-CN" altLang="en-US" i="1">
                        <a:latin typeface="Cambria Math" panose="02040503050406030204" pitchFamily="18" charset="0"/>
                      </a:rPr>
                      <m:t>和</m:t>
                    </m:r>
                    <m:r>
                      <a:rPr lang="en-US" altLang="zh-CN" i="1">
                        <a:latin typeface="Cambria Math" panose="02040503050406030204" pitchFamily="18" charset="0"/>
                      </a:rPr>
                      <m:t>𝑉</m:t>
                    </m:r>
                  </m:oMath>
                </a14:m>
                <a:r>
                  <a:rPr lang="zh-CN" altLang="en-US" dirty="0"/>
                  <a:t>中指定的行</a:t>
                </a:r>
                <a:endParaRPr lang="en-US" altLang="zh-CN" dirty="0"/>
              </a:p>
              <a:p>
                <a:pPr lvl="1"/>
                <a:r>
                  <a:rPr lang="zh-CN" altLang="en-US" dirty="0"/>
                  <a:t>或者，对词向量维护一个</a:t>
                </a:r>
                <a:r>
                  <a:rPr lang="en-US" altLang="zh-CN" dirty="0"/>
                  <a:t>hash</a:t>
                </a:r>
                <a:r>
                  <a:rPr lang="zh-CN" altLang="en-US" dirty="0"/>
                  <a:t>表，以提高对指定行进行操作的效率</a:t>
                </a:r>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随机梯度下降与</a:t>
            </a:r>
            <a:r>
              <a:rPr lang="en-US" altLang="zh-CN" dirty="0"/>
              <a:t>word2vec</a:t>
            </a:r>
            <a:endParaRPr lang="zh-CN" altLang="en-US" dirty="0"/>
          </a:p>
        </p:txBody>
      </p:sp>
      <p:pic>
        <p:nvPicPr>
          <p:cNvPr id="4" name="图片 3">
            <a:extLst>
              <a:ext uri="{FF2B5EF4-FFF2-40B4-BE49-F238E27FC236}">
                <a16:creationId xmlns:a16="http://schemas.microsoft.com/office/drawing/2014/main" id="{3E5D24C8-D7DC-4580-B8DA-53722F85A47E}"/>
              </a:ext>
            </a:extLst>
          </p:cNvPr>
          <p:cNvPicPr>
            <a:picLocks noChangeAspect="1"/>
          </p:cNvPicPr>
          <p:nvPr/>
        </p:nvPicPr>
        <p:blipFill>
          <a:blip r:embed="rId3"/>
          <a:stretch>
            <a:fillRect/>
          </a:stretch>
        </p:blipFill>
        <p:spPr>
          <a:xfrm>
            <a:off x="3662362" y="4342324"/>
            <a:ext cx="4867275" cy="1457325"/>
          </a:xfrm>
          <a:prstGeom prst="rect">
            <a:avLst/>
          </a:prstGeom>
        </p:spPr>
      </p:pic>
    </p:spTree>
    <p:extLst>
      <p:ext uri="{BB962C8B-B14F-4D97-AF65-F5344CB8AC3E}">
        <p14:creationId xmlns:p14="http://schemas.microsoft.com/office/powerpoint/2010/main" val="34690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为什么需要两个向量？</a:t>
            </a:r>
            <a:endParaRPr lang="en-US" altLang="zh-CN" dirty="0"/>
          </a:p>
          <a:p>
            <a:pPr lvl="1"/>
            <a:r>
              <a:rPr lang="zh-CN" altLang="en-US" dirty="0"/>
              <a:t>便于在训练过程中优化参数，在模型训练完成后对二者取均值。</a:t>
            </a:r>
            <a:endParaRPr lang="en-US" altLang="zh-CN" dirty="0"/>
          </a:p>
          <a:p>
            <a:r>
              <a:rPr lang="zh-CN" altLang="en-US" dirty="0"/>
              <a:t>两个模型变体</a:t>
            </a:r>
            <a:endParaRPr lang="en-US" altLang="zh-CN" dirty="0"/>
          </a:p>
          <a:p>
            <a:pPr lvl="1"/>
            <a:r>
              <a:rPr lang="en-US" altLang="zh-CN" dirty="0"/>
              <a:t>Skip-gram</a:t>
            </a:r>
            <a:r>
              <a:rPr lang="zh-CN" altLang="en-US" dirty="0"/>
              <a:t>（</a:t>
            </a:r>
            <a:r>
              <a:rPr lang="en-US" altLang="zh-CN" dirty="0"/>
              <a:t>SG</a:t>
            </a:r>
            <a:r>
              <a:rPr lang="zh-CN" altLang="en-US" dirty="0"/>
              <a:t>）</a:t>
            </a:r>
            <a:endParaRPr lang="en-US" altLang="zh-CN" dirty="0"/>
          </a:p>
          <a:p>
            <a:pPr lvl="1"/>
            <a:r>
              <a:rPr lang="en-US" altLang="zh-CN" dirty="0"/>
              <a:t>Continuous bag of words</a:t>
            </a:r>
            <a:r>
              <a:rPr lang="zh-CN" altLang="en-US" dirty="0"/>
              <a:t>（</a:t>
            </a:r>
            <a:r>
              <a:rPr lang="en-US" altLang="zh-CN" dirty="0"/>
              <a:t>CBOW</a:t>
            </a:r>
            <a:r>
              <a:rPr lang="zh-CN" altLang="en-US" dirty="0"/>
              <a:t>）</a:t>
            </a:r>
            <a:endParaRPr lang="en-US" altLang="zh-CN" dirty="0"/>
          </a:p>
          <a:p>
            <a:r>
              <a:rPr lang="zh-CN" altLang="en-US" dirty="0"/>
              <a:t>提高训练效率的方法</a:t>
            </a:r>
            <a:endParaRPr lang="en-US" altLang="zh-CN" dirty="0"/>
          </a:p>
          <a:p>
            <a:pPr lvl="1"/>
            <a:r>
              <a:rPr lang="en-US" altLang="zh-CN" dirty="0"/>
              <a:t>Negative sampling</a:t>
            </a:r>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en-US" altLang="zh-CN" dirty="0"/>
              <a:t>word2vec</a:t>
            </a:r>
            <a:endParaRPr lang="zh-CN" altLang="en-US" dirty="0"/>
          </a:p>
        </p:txBody>
      </p:sp>
    </p:spTree>
    <p:extLst>
      <p:ext uri="{BB962C8B-B14F-4D97-AF65-F5344CB8AC3E}">
        <p14:creationId xmlns:p14="http://schemas.microsoft.com/office/powerpoint/2010/main" val="164492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en-US" altLang="zh-CN" dirty="0" err="1"/>
                  <a:t>Softmax</a:t>
                </a:r>
                <a:r>
                  <a:rPr lang="zh-CN" altLang="en-US" dirty="0"/>
                  <a:t>计算复杂度过高</a:t>
                </a:r>
                <a:endParaRPr lang="en-US" altLang="zh-CN" dirty="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endParaRPr lang="en-US" altLang="zh-CN" dirty="0"/>
              </a:p>
              <a:p>
                <a:r>
                  <a:rPr lang="zh-CN" altLang="en-US" dirty="0"/>
                  <a:t>主要思想</a:t>
                </a:r>
                <a:endParaRPr lang="en-US" altLang="zh-CN" dirty="0"/>
              </a:p>
              <a:p>
                <a:pPr lvl="1"/>
                <a:r>
                  <a:rPr lang="zh-CN" altLang="en-US" dirty="0"/>
                  <a:t>对窗口中的真实词对（中心词和上下文词构成的词对）与若干噪声词对（中心词与若干随机词构成）训练二元</a:t>
                </a:r>
                <a:r>
                  <a:rPr lang="en-US" altLang="zh-CN" dirty="0"/>
                  <a:t>logistic</a:t>
                </a:r>
                <a:r>
                  <a:rPr lang="zh-CN" altLang="en-US" dirty="0"/>
                  <a:t>回归模型，</a:t>
                </a:r>
                <a:endParaRPr lang="en-US" altLang="zh-CN"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使用</a:t>
            </a:r>
            <a:r>
              <a:rPr lang="en-US" altLang="zh-CN" dirty="0"/>
              <a:t>negative sampling</a:t>
            </a:r>
            <a:r>
              <a:rPr lang="zh-CN" altLang="en-US" dirty="0"/>
              <a:t>的</a:t>
            </a:r>
            <a:r>
              <a:rPr lang="en-US" altLang="zh-CN" dirty="0"/>
              <a:t>Skip-gram</a:t>
            </a:r>
            <a:endParaRPr lang="zh-CN" altLang="en-US" dirty="0"/>
          </a:p>
        </p:txBody>
      </p:sp>
    </p:spTree>
    <p:extLst>
      <p:ext uri="{BB962C8B-B14F-4D97-AF65-F5344CB8AC3E}">
        <p14:creationId xmlns:p14="http://schemas.microsoft.com/office/powerpoint/2010/main" val="42908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方法出自</a:t>
                </a:r>
                <a:r>
                  <a:rPr lang="en-US" altLang="zh-CN" dirty="0"/>
                  <a:t>“Distributed Representations of Words and Phrases and their Compositionality” (</a:t>
                </a:r>
                <a:r>
                  <a:rPr lang="en-US" altLang="zh-CN" dirty="0" err="1"/>
                  <a:t>Mikolov</a:t>
                </a:r>
                <a:r>
                  <a:rPr lang="en-US" altLang="zh-CN" dirty="0"/>
                  <a:t> et al. 2013)</a:t>
                </a:r>
              </a:p>
              <a:p>
                <a:r>
                  <a:rPr lang="zh-CN" altLang="en-US" dirty="0"/>
                  <a:t>总体目标函数，</a:t>
                </a:r>
                <a:endParaRPr lang="en-US" altLang="zh-CN" dirty="0"/>
              </a:p>
              <a:p>
                <a:pPr lvl="1"/>
                <a14:m>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nary>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r>
                  <a:rPr lang="en-US" altLang="zh-CN" dirty="0"/>
                  <a:t>Sigmoid</a:t>
                </a:r>
                <a:r>
                  <a:rPr lang="zh-CN" altLang="en-US" dirty="0"/>
                  <a:t>函数</a:t>
                </a:r>
                <a14:m>
                  <m:oMath xmlns:m="http://schemas.openxmlformats.org/officeDocument/2006/math">
                    <m:r>
                      <a:rPr lang="zh-CN" altLang="en-US"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a14:m>
                <a:endParaRPr lang="en-US" altLang="zh-CN" b="0" dirty="0"/>
              </a:p>
              <a:p>
                <a:r>
                  <a:rPr lang="zh-CN" altLang="en-US" dirty="0"/>
                  <a:t>最大化两个词共现概率</a:t>
                </a:r>
                <a:endParaRPr lang="en-US" altLang="zh-CN"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661" r="-185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使用</a:t>
            </a:r>
            <a:r>
              <a:rPr lang="en-US" altLang="zh-CN" dirty="0"/>
              <a:t>negative sampling</a:t>
            </a:r>
            <a:r>
              <a:rPr lang="zh-CN" altLang="en-US" dirty="0"/>
              <a:t>的</a:t>
            </a:r>
            <a:r>
              <a:rPr lang="en-US" altLang="zh-CN" dirty="0"/>
              <a:t>Skip-gram</a:t>
            </a:r>
            <a:endParaRPr lang="zh-CN" altLang="en-US" dirty="0"/>
          </a:p>
        </p:txBody>
      </p:sp>
      <p:pic>
        <p:nvPicPr>
          <p:cNvPr id="4" name="图片 3">
            <a:extLst>
              <a:ext uri="{FF2B5EF4-FFF2-40B4-BE49-F238E27FC236}">
                <a16:creationId xmlns:a16="http://schemas.microsoft.com/office/drawing/2014/main" id="{B7498209-CF46-4F16-B2E7-43856CE765C4}"/>
              </a:ext>
            </a:extLst>
          </p:cNvPr>
          <p:cNvPicPr>
            <a:picLocks noChangeAspect="1"/>
          </p:cNvPicPr>
          <p:nvPr/>
        </p:nvPicPr>
        <p:blipFill>
          <a:blip r:embed="rId3"/>
          <a:stretch>
            <a:fillRect/>
          </a:stretch>
        </p:blipFill>
        <p:spPr>
          <a:xfrm>
            <a:off x="5814858" y="4464305"/>
            <a:ext cx="3295650" cy="2314575"/>
          </a:xfrm>
          <a:prstGeom prst="rect">
            <a:avLst/>
          </a:prstGeom>
        </p:spPr>
      </p:pic>
    </p:spTree>
    <p:extLst>
      <p:ext uri="{BB962C8B-B14F-4D97-AF65-F5344CB8AC3E}">
        <p14:creationId xmlns:p14="http://schemas.microsoft.com/office/powerpoint/2010/main" val="201640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与课程方法跟接近的公式，</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b="0" i="1" smtClean="0">
                            <a:latin typeface="Cambria Math" panose="02040503050406030204" pitchFamily="18" charset="0"/>
                          </a:rPr>
                          <m:t>𝑛𝑒𝑔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m:rPr>
                            <m:sty m:val="p"/>
                          </m:rPr>
                          <a:rPr lang="en-US" altLang="zh-CN" b="0" i="0" smtClean="0">
                            <a:latin typeface="Cambria Math" panose="02040503050406030204" pitchFamily="18" charset="0"/>
                            <a:ea typeface="Cambria Math" panose="02040503050406030204" pitchFamily="18" charset="0"/>
                          </a:rPr>
                          <m:t>log</m:t>
                        </m:r>
                        <m:func>
                          <m:funcPr>
                            <m:ctrlPr>
                              <a:rPr lang="en-US" altLang="zh-CN" b="0" i="1" smtClean="0">
                                <a:latin typeface="Cambria Math" panose="02040503050406030204" pitchFamily="18" charset="0"/>
                                <a:ea typeface="Cambria Math" panose="02040503050406030204" pitchFamily="18" charset="0"/>
                              </a:rPr>
                            </m:ctrlPr>
                          </m:funcPr>
                          <m:fName>
                            <m:r>
                              <a:rPr lang="en-US" altLang="zh-CN" b="0" i="0" smtClean="0">
                                <a:latin typeface="Cambria Math" panose="02040503050406030204" pitchFamily="18" charset="0"/>
                                <a:ea typeface="Cambria Math" panose="02040503050406030204" pitchFamily="18" charset="0"/>
                              </a:rPr>
                              <m:t>(</m:t>
                            </m:r>
                          </m:fName>
                          <m:e>
                            <m:r>
                              <a:rPr lang="zh-CN" altLang="en-US" b="0" i="1" smtClean="0">
                                <a:latin typeface="Cambria Math" panose="02040503050406030204" pitchFamily="18" charset="0"/>
                                <a:ea typeface="Cambria Math" panose="02040503050406030204" pitchFamily="18" charset="0"/>
                              </a:rPr>
                              <m:t>𝜎</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e>
                            </m:d>
                          </m:e>
                        </m:func>
                        <m:r>
                          <a:rPr lang="en-US" altLang="zh-CN" b="0" i="1" smtClean="0">
                            <a:latin typeface="Cambria Math" panose="02040503050406030204" pitchFamily="18" charset="0"/>
                            <a:ea typeface="Cambria Math" panose="02040503050406030204" pitchFamily="18" charset="0"/>
                          </a:rPr>
                          <m:t>)</m:t>
                        </m:r>
                      </m:e>
                    </m:nary>
                  </m:oMath>
                </a14:m>
                <a:endParaRPr lang="en-US" altLang="zh-CN" b="0" dirty="0"/>
              </a:p>
              <a:p>
                <a:r>
                  <a:rPr lang="zh-CN" altLang="en-US" dirty="0"/>
                  <a:t>使用词概率选择</a:t>
                </a:r>
                <a:r>
                  <a:rPr lang="en-US" altLang="zh-CN" dirty="0"/>
                  <a:t>k</a:t>
                </a:r>
                <a:r>
                  <a:rPr lang="zh-CN" altLang="en-US" dirty="0"/>
                  <a:t>个负样本（</a:t>
                </a:r>
                <a:r>
                  <a:rPr lang="en-US" altLang="zh-CN" dirty="0"/>
                  <a:t>negative samples</a:t>
                </a:r>
                <a:r>
                  <a:rPr lang="zh-CN" altLang="en-US" dirty="0"/>
                  <a:t>）</a:t>
                </a:r>
                <a:endParaRPr lang="en-US" altLang="zh-CN" dirty="0"/>
              </a:p>
              <a:p>
                <a:r>
                  <a:rPr lang="zh-CN" altLang="en-US" dirty="0"/>
                  <a:t>最大化真实上下文词出现的概率，最小化随即词出现在中心词周围的概率</a:t>
                </a:r>
                <a:endParaRPr lang="en-US" altLang="zh-CN" dirty="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p>
                        <m:r>
                          <a:rPr lang="en-US" altLang="zh-CN" b="0" i="1" smtClean="0">
                            <a:latin typeface="Cambria Math" panose="02040503050406030204" pitchFamily="18" charset="0"/>
                          </a:rPr>
                          <m:t>3/4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oMath>
                </a14:m>
                <a:r>
                  <a:rPr lang="zh-CN" altLang="en-US" dirty="0"/>
                  <a:t>，</a:t>
                </a:r>
                <a:r>
                  <a:rPr lang="en-US" altLang="zh-CN" dirty="0"/>
                  <a:t>unigram</a:t>
                </a:r>
                <a:r>
                  <a:rPr lang="zh-CN" altLang="en-US" dirty="0"/>
                  <a:t>分布</a:t>
                </a:r>
                <a14:m>
                  <m:oMath xmlns:m="http://schemas.openxmlformats.org/officeDocument/2006/math">
                    <m:r>
                      <a:rPr lang="en-US" altLang="zh-CN" i="1">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幂律提升到</a:t>
                </a:r>
                <a:r>
                  <a:rPr lang="en-US" altLang="zh-CN" dirty="0"/>
                  <a:t>3/4</a:t>
                </a:r>
              </a:p>
              <a:p>
                <a:r>
                  <a:rPr lang="zh-CN" altLang="en-US" dirty="0"/>
                  <a:t>幂律可以使得低频出现的词更容易被采样选中</a:t>
                </a:r>
                <a:endParaRPr lang="en-US" altLang="zh-CN" dirty="0"/>
              </a:p>
              <a:p>
                <a:r>
                  <a:rPr lang="en-US" altLang="zh-CN" dirty="0"/>
                  <a:t>https://zhuanlan.zhihu.com/p/39684349</a:t>
                </a:r>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使用</a:t>
            </a:r>
            <a:r>
              <a:rPr lang="en-US" altLang="zh-CN" dirty="0"/>
              <a:t>negative sampling</a:t>
            </a:r>
            <a:r>
              <a:rPr lang="zh-CN" altLang="en-US" dirty="0"/>
              <a:t>的</a:t>
            </a:r>
            <a:r>
              <a:rPr lang="en-US" altLang="zh-CN" dirty="0"/>
              <a:t>Skip-gram</a:t>
            </a:r>
            <a:endParaRPr lang="zh-CN" altLang="en-US" dirty="0"/>
          </a:p>
        </p:txBody>
      </p:sp>
    </p:spTree>
    <p:extLst>
      <p:ext uri="{BB962C8B-B14F-4D97-AF65-F5344CB8AC3E}">
        <p14:creationId xmlns:p14="http://schemas.microsoft.com/office/powerpoint/2010/main" val="39082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对于共现概率矩阵</a:t>
            </a:r>
            <a:r>
              <a:rPr lang="en-US" altLang="zh-CN" dirty="0"/>
              <a:t>X</a:t>
            </a:r>
            <a:r>
              <a:rPr lang="zh-CN" altLang="en-US" dirty="0"/>
              <a:t>，</a:t>
            </a:r>
            <a:endParaRPr lang="en-US" altLang="zh-CN" dirty="0"/>
          </a:p>
          <a:p>
            <a:pPr lvl="1"/>
            <a:r>
              <a:rPr lang="zh-CN" altLang="en-US" dirty="0"/>
              <a:t>两种选项：窗口</a:t>
            </a:r>
            <a:r>
              <a:rPr lang="en-US" altLang="zh-CN" dirty="0"/>
              <a:t>VS</a:t>
            </a:r>
            <a:r>
              <a:rPr lang="zh-CN" altLang="en-US" dirty="0"/>
              <a:t>全文</a:t>
            </a:r>
            <a:endParaRPr lang="en-US" altLang="zh-CN" dirty="0"/>
          </a:p>
          <a:p>
            <a:pPr lvl="1"/>
            <a:r>
              <a:rPr lang="zh-CN" altLang="en-US" dirty="0"/>
              <a:t>基于窗口的方法与</a:t>
            </a:r>
            <a:r>
              <a:rPr lang="en-US" altLang="zh-CN" dirty="0"/>
              <a:t>word2vec</a:t>
            </a:r>
            <a:r>
              <a:rPr lang="zh-CN" altLang="en-US" dirty="0"/>
              <a:t>类似，可以捕获语法和语义信息</a:t>
            </a:r>
            <a:endParaRPr lang="en-US" altLang="zh-CN" dirty="0"/>
          </a:p>
          <a:p>
            <a:pPr lvl="1"/>
            <a:r>
              <a:rPr lang="zh-CN" altLang="en-US" dirty="0"/>
              <a:t>词</a:t>
            </a:r>
            <a:r>
              <a:rPr lang="en-US" altLang="zh-CN" dirty="0"/>
              <a:t>-</a:t>
            </a:r>
            <a:r>
              <a:rPr lang="zh-CN" altLang="en-US" dirty="0"/>
              <a:t>文档共现矩阵只能给出大致的主题（所有相关的术语有近似的词条），导向潜在语义分析</a:t>
            </a:r>
            <a:r>
              <a:rPr lang="en-US" altLang="zh-CN" dirty="0"/>
              <a:t>(Latent semantic analysis)</a:t>
            </a:r>
          </a:p>
          <a:p>
            <a:pPr lvl="1"/>
            <a:endParaRPr lang="en-US" altLang="zh-CN" dirty="0"/>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为什么不直接计算共现矩阵</a:t>
            </a:r>
          </a:p>
        </p:txBody>
      </p:sp>
    </p:spTree>
    <p:extLst>
      <p:ext uri="{BB962C8B-B14F-4D97-AF65-F5344CB8AC3E}">
        <p14:creationId xmlns:p14="http://schemas.microsoft.com/office/powerpoint/2010/main" val="30291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窗口长度</a:t>
            </a:r>
            <a:r>
              <a:rPr lang="en-US" altLang="zh-CN" dirty="0"/>
              <a:t>1</a:t>
            </a:r>
            <a:r>
              <a:rPr lang="zh-CN" altLang="en-US" dirty="0"/>
              <a:t>（常见的选型有</a:t>
            </a:r>
            <a:r>
              <a:rPr lang="en-US" altLang="zh-CN" dirty="0"/>
              <a:t>5-10</a:t>
            </a:r>
            <a:r>
              <a:rPr lang="zh-CN" altLang="en-US" dirty="0"/>
              <a:t>）</a:t>
            </a:r>
            <a:endParaRPr lang="en-US" altLang="zh-CN" dirty="0"/>
          </a:p>
          <a:p>
            <a:pPr lvl="1"/>
            <a:r>
              <a:rPr lang="zh-CN" altLang="en-US" dirty="0"/>
              <a:t>对称的</a:t>
            </a:r>
            <a:endParaRPr lang="en-US" altLang="zh-CN" dirty="0"/>
          </a:p>
          <a:p>
            <a:r>
              <a:rPr lang="zh-CN" altLang="en-US" dirty="0"/>
              <a:t>示例</a:t>
            </a:r>
            <a:endParaRPr lang="en-US" altLang="zh-CN" dirty="0"/>
          </a:p>
          <a:p>
            <a:pPr lvl="1"/>
            <a:r>
              <a:rPr lang="en-US" altLang="zh-CN" dirty="0"/>
              <a:t>I like deep learning.</a:t>
            </a:r>
          </a:p>
          <a:p>
            <a:pPr lvl="1"/>
            <a:r>
              <a:rPr lang="en-US" altLang="zh-CN" dirty="0"/>
              <a:t>I like NLP.</a:t>
            </a:r>
          </a:p>
          <a:p>
            <a:pPr lvl="1"/>
            <a:r>
              <a:rPr lang="en-US" altLang="zh-CN" dirty="0"/>
              <a:t>I enjoy flying.</a:t>
            </a:r>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基于窗口的共现矩阵</a:t>
            </a:r>
          </a:p>
        </p:txBody>
      </p:sp>
    </p:spTree>
    <p:extLst>
      <p:ext uri="{BB962C8B-B14F-4D97-AF65-F5344CB8AC3E}">
        <p14:creationId xmlns:p14="http://schemas.microsoft.com/office/powerpoint/2010/main" val="403009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语料示例</a:t>
            </a:r>
            <a:endParaRPr lang="en-US" altLang="zh-CN" dirty="0"/>
          </a:p>
          <a:p>
            <a:pPr lvl="1"/>
            <a:r>
              <a:rPr lang="en-US" altLang="zh-CN" dirty="0"/>
              <a:t>I like deep learning.</a:t>
            </a:r>
          </a:p>
          <a:p>
            <a:pPr lvl="1"/>
            <a:r>
              <a:rPr lang="en-US" altLang="zh-CN" dirty="0"/>
              <a:t>I like NLP.</a:t>
            </a:r>
          </a:p>
          <a:p>
            <a:pPr lvl="1"/>
            <a:r>
              <a:rPr lang="en-US" altLang="zh-CN" dirty="0"/>
              <a:t>I enjoy flying.</a:t>
            </a:r>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基于窗口的共现矩阵</a:t>
            </a:r>
          </a:p>
        </p:txBody>
      </p:sp>
      <p:pic>
        <p:nvPicPr>
          <p:cNvPr id="4" name="图片 3">
            <a:extLst>
              <a:ext uri="{FF2B5EF4-FFF2-40B4-BE49-F238E27FC236}">
                <a16:creationId xmlns:a16="http://schemas.microsoft.com/office/drawing/2014/main" id="{482C3F37-BD7C-4F50-AE9D-74E1603613AC}"/>
              </a:ext>
            </a:extLst>
          </p:cNvPr>
          <p:cNvPicPr>
            <a:picLocks noChangeAspect="1"/>
          </p:cNvPicPr>
          <p:nvPr/>
        </p:nvPicPr>
        <p:blipFill>
          <a:blip r:embed="rId2"/>
          <a:stretch>
            <a:fillRect/>
          </a:stretch>
        </p:blipFill>
        <p:spPr>
          <a:xfrm>
            <a:off x="3654988" y="2909120"/>
            <a:ext cx="8067675" cy="3733800"/>
          </a:xfrm>
          <a:prstGeom prst="rect">
            <a:avLst/>
          </a:prstGeom>
        </p:spPr>
      </p:pic>
    </p:spTree>
    <p:extLst>
      <p:ext uri="{BB962C8B-B14F-4D97-AF65-F5344CB8AC3E}">
        <p14:creationId xmlns:p14="http://schemas.microsoft.com/office/powerpoint/2010/main" val="151552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lstStyle/>
              <a:p>
                <a14:m>
                  <m:oMath xmlns:m="http://schemas.openxmlformats.org/officeDocument/2006/math">
                    <m:r>
                      <m:rPr>
                        <m:sty m:val="p"/>
                      </m:rPr>
                      <a:rPr lang="en-US" altLang="zh-CN" i="1" dirty="0">
                        <a:latin typeface="Cambria Math" panose="02040503050406030204" pitchFamily="18" charset="0"/>
                      </a:rPr>
                      <m:t>W</m:t>
                    </m:r>
                    <m:r>
                      <m:rPr>
                        <m:sty m:val="p"/>
                      </m:rPr>
                      <a:rPr lang="en-US" altLang="zh-CN" b="0" i="1" dirty="0" smtClean="0">
                        <a:latin typeface="Cambria Math" panose="02040503050406030204" pitchFamily="18" charset="0"/>
                      </a:rPr>
                      <m:t>ord</m:t>
                    </m:r>
                  </m:oMath>
                </a14:m>
                <a:r>
                  <a:rPr lang="en-US" altLang="zh-CN" dirty="0"/>
                  <a:t>Net</a:t>
                </a:r>
                <a:r>
                  <a:rPr lang="zh-CN" altLang="en-US" dirty="0"/>
                  <a:t>，</a:t>
                </a:r>
                <a:endParaRPr lang="en-US" altLang="zh-CN" dirty="0"/>
              </a:p>
              <a:p>
                <a:pPr lvl="1"/>
                <a:r>
                  <a:rPr lang="zh-CN" altLang="en-US" dirty="0"/>
                  <a:t>上位关系集（</a:t>
                </a:r>
                <a:r>
                  <a:rPr lang="en-US" altLang="zh-CN" dirty="0"/>
                  <a:t>hypernyms</a:t>
                </a:r>
                <a:r>
                  <a:rPr lang="zh-CN" altLang="en-US" dirty="0"/>
                  <a:t>），</a:t>
                </a:r>
                <a:endParaRPr lang="en-US" altLang="zh-CN" dirty="0"/>
              </a:p>
              <a:p>
                <a:pPr lvl="1"/>
                <a:r>
                  <a:rPr lang="en-US" altLang="zh-CN" dirty="0"/>
                  <a:t>“is-a”</a:t>
                </a:r>
              </a:p>
              <a:p>
                <a:pPr lvl="1"/>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计算机可读的语义表示方法</a:t>
            </a:r>
          </a:p>
        </p:txBody>
      </p:sp>
      <p:pic>
        <p:nvPicPr>
          <p:cNvPr id="6" name="图片 5">
            <a:extLst>
              <a:ext uri="{FF2B5EF4-FFF2-40B4-BE49-F238E27FC236}">
                <a16:creationId xmlns:a16="http://schemas.microsoft.com/office/drawing/2014/main" id="{AF93EA4E-EDE6-4A99-871C-2F401665E11C}"/>
              </a:ext>
            </a:extLst>
          </p:cNvPr>
          <p:cNvPicPr>
            <a:picLocks noChangeAspect="1"/>
          </p:cNvPicPr>
          <p:nvPr/>
        </p:nvPicPr>
        <p:blipFill>
          <a:blip r:embed="rId3"/>
          <a:stretch>
            <a:fillRect/>
          </a:stretch>
        </p:blipFill>
        <p:spPr>
          <a:xfrm>
            <a:off x="752475" y="3429000"/>
            <a:ext cx="5705475" cy="1638300"/>
          </a:xfrm>
          <a:prstGeom prst="rect">
            <a:avLst/>
          </a:prstGeom>
        </p:spPr>
      </p:pic>
      <p:pic>
        <p:nvPicPr>
          <p:cNvPr id="7" name="图片 6">
            <a:extLst>
              <a:ext uri="{FF2B5EF4-FFF2-40B4-BE49-F238E27FC236}">
                <a16:creationId xmlns:a16="http://schemas.microsoft.com/office/drawing/2014/main" id="{C7525753-23CB-49AA-B783-EF6434746758}"/>
              </a:ext>
            </a:extLst>
          </p:cNvPr>
          <p:cNvPicPr>
            <a:picLocks noChangeAspect="1"/>
          </p:cNvPicPr>
          <p:nvPr/>
        </p:nvPicPr>
        <p:blipFill>
          <a:blip r:embed="rId4"/>
          <a:stretch>
            <a:fillRect/>
          </a:stretch>
        </p:blipFill>
        <p:spPr>
          <a:xfrm>
            <a:off x="6457950" y="1459029"/>
            <a:ext cx="5734050" cy="5334000"/>
          </a:xfrm>
          <a:prstGeom prst="rect">
            <a:avLst/>
          </a:prstGeom>
        </p:spPr>
      </p:pic>
    </p:spTree>
    <p:extLst>
      <p:ext uri="{BB962C8B-B14F-4D97-AF65-F5344CB8AC3E}">
        <p14:creationId xmlns:p14="http://schemas.microsoft.com/office/powerpoint/2010/main" val="245917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向量维度随着词典的扩张而增加</a:t>
            </a:r>
            <a:endParaRPr lang="en-US" altLang="zh-CN" dirty="0"/>
          </a:p>
          <a:p>
            <a:r>
              <a:rPr lang="zh-CN" altLang="en-US" dirty="0"/>
              <a:t>高维向量需要大量存储空间</a:t>
            </a:r>
            <a:endParaRPr lang="en-US" altLang="zh-CN" dirty="0"/>
          </a:p>
          <a:p>
            <a:r>
              <a:rPr lang="zh-CN" altLang="en-US" dirty="0"/>
              <a:t>用于解决分类问题时存在特征稀疏问题</a:t>
            </a:r>
            <a:endParaRPr lang="en-US" altLang="zh-CN" dirty="0"/>
          </a:p>
          <a:p>
            <a:r>
              <a:rPr lang="zh-CN" altLang="en-US" dirty="0"/>
              <a:t>模型鲁棒性不强</a:t>
            </a:r>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共现向量的问题</a:t>
            </a:r>
          </a:p>
        </p:txBody>
      </p:sp>
    </p:spTree>
    <p:extLst>
      <p:ext uri="{BB962C8B-B14F-4D97-AF65-F5344CB8AC3E}">
        <p14:creationId xmlns:p14="http://schemas.microsoft.com/office/powerpoint/2010/main" val="198906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思想</a:t>
            </a:r>
            <a:endParaRPr lang="en-US" altLang="zh-CN" dirty="0"/>
          </a:p>
          <a:p>
            <a:pPr lvl="1"/>
            <a:r>
              <a:rPr lang="zh-CN" altLang="en-US" dirty="0"/>
              <a:t>把重要的信息存储在一个固定的小维度的稠密向量中</a:t>
            </a:r>
            <a:endParaRPr lang="en-US" altLang="zh-CN" dirty="0"/>
          </a:p>
          <a:p>
            <a:pPr lvl="1"/>
            <a:r>
              <a:rPr lang="zh-CN" altLang="en-US" dirty="0"/>
              <a:t>一般是</a:t>
            </a:r>
            <a:r>
              <a:rPr lang="en-US" altLang="zh-CN" dirty="0"/>
              <a:t>25-1000</a:t>
            </a:r>
            <a:r>
              <a:rPr lang="zh-CN" altLang="en-US" dirty="0"/>
              <a:t>维，与</a:t>
            </a:r>
            <a:r>
              <a:rPr lang="en-US" altLang="zh-CN" dirty="0"/>
              <a:t>word2vec</a:t>
            </a:r>
            <a:r>
              <a:rPr lang="zh-CN" altLang="en-US" dirty="0"/>
              <a:t>类似</a:t>
            </a:r>
            <a:endParaRPr lang="en-US" altLang="zh-CN" dirty="0"/>
          </a:p>
          <a:p>
            <a:pPr lvl="1"/>
            <a:r>
              <a:rPr lang="zh-CN" altLang="en-US" dirty="0"/>
              <a:t>如何降维？</a:t>
            </a:r>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解决策略：低维稠密向量</a:t>
            </a:r>
          </a:p>
        </p:txBody>
      </p:sp>
    </p:spTree>
    <p:extLst>
      <p:ext uri="{BB962C8B-B14F-4D97-AF65-F5344CB8AC3E}">
        <p14:creationId xmlns:p14="http://schemas.microsoft.com/office/powerpoint/2010/main" val="425205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fontScale="92500" lnSpcReduction="10000"/>
              </a:bodyPr>
              <a:lstStyle/>
              <a:p>
                <a:r>
                  <a:rPr lang="zh-CN" altLang="en-US" dirty="0"/>
                  <a:t>共现矩阵</a:t>
                </a:r>
                <a14:m>
                  <m:oMath xmlns:m="http://schemas.openxmlformats.org/officeDocument/2006/math">
                    <m:r>
                      <a:rPr lang="en-US" altLang="zh-CN" b="0" i="1" smtClean="0">
                        <a:latin typeface="Cambria Math" panose="02040503050406030204" pitchFamily="18" charset="0"/>
                      </a:rPr>
                      <m:t>𝑋</m:t>
                    </m:r>
                  </m:oMath>
                </a14:m>
                <a:r>
                  <a:rPr lang="zh-CN" altLang="en-US" dirty="0"/>
                  <a:t>的奇异值分解</a:t>
                </a:r>
                <a:endParaRPr lang="en-US" altLang="zh-CN" dirty="0"/>
              </a:p>
              <a:p>
                <a:r>
                  <a:rPr lang="zh-CN" altLang="en-US" dirty="0"/>
                  <a:t>把</a:t>
                </a:r>
                <a14:m>
                  <m:oMath xmlns:m="http://schemas.openxmlformats.org/officeDocument/2006/math">
                    <m:r>
                      <a:rPr lang="en-US" altLang="zh-CN" i="1">
                        <a:latin typeface="Cambria Math" panose="02040503050406030204" pitchFamily="18" charset="0"/>
                      </a:rPr>
                      <m:t>𝑋</m:t>
                    </m:r>
                  </m:oMath>
                </a14:m>
                <a:r>
                  <a:rPr lang="zh-CN" altLang="en-US" dirty="0"/>
                  <a:t>分解成</a:t>
                </a:r>
                <a14:m>
                  <m:oMath xmlns:m="http://schemas.openxmlformats.org/officeDocument/2006/math">
                    <m:r>
                      <a:rPr lang="en-US" altLang="zh-CN" i="1">
                        <a:latin typeface="Cambria Math" panose="02040503050406030204" pitchFamily="18" charset="0"/>
                      </a:rPr>
                      <m:t>𝑈</m:t>
                    </m:r>
                    <m:nary>
                      <m:naryPr>
                        <m:chr m:val="∑"/>
                        <m:subHide m:val="on"/>
                        <m:supHide m:val="on"/>
                        <m:ctrlPr>
                          <a:rPr lang="en-US" altLang="zh-CN" b="0" i="1" smtClean="0">
                            <a:latin typeface="Cambria Math" panose="02040503050406030204" pitchFamily="18" charset="0"/>
                          </a:rPr>
                        </m:ctrlPr>
                      </m:naryP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nary>
                    <m:r>
                      <a:rPr lang="zh-CN" altLang="en-US" i="1">
                        <a:latin typeface="Cambria Math" panose="02040503050406030204" pitchFamily="18" charset="0"/>
                      </a:rPr>
                      <m:t>，</m:t>
                    </m:r>
                  </m:oMath>
                </a14:m>
                <a:r>
                  <a:rPr lang="zh-CN" altLang="en-US" dirty="0"/>
                  <a:t>其中</a:t>
                </a:r>
                <a14:m>
                  <m:oMath xmlns:m="http://schemas.openxmlformats.org/officeDocument/2006/math">
                    <m:r>
                      <a:rPr lang="en-US" altLang="zh-CN" i="1">
                        <a:latin typeface="Cambria Math" panose="02040503050406030204" pitchFamily="18" charset="0"/>
                      </a:rPr>
                      <m:t>𝑈</m:t>
                    </m:r>
                  </m:oMath>
                </a14:m>
                <a:r>
                  <a:rPr lang="zh-CN" altLang="en-US" dirty="0"/>
                  <a:t>和</a:t>
                </a:r>
                <a14:m>
                  <m:oMath xmlns:m="http://schemas.openxmlformats.org/officeDocument/2006/math">
                    <m:r>
                      <a:rPr lang="en-US" altLang="zh-CN" i="1">
                        <a:latin typeface="Cambria Math" panose="02040503050406030204" pitchFamily="18" charset="0"/>
                      </a:rPr>
                      <m:t>𝑉</m:t>
                    </m:r>
                  </m:oMath>
                </a14:m>
                <a:r>
                  <a:rPr lang="zh-CN" altLang="en-US" dirty="0"/>
                  <a:t>是标准正交的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为了一般化，只保留前</a:t>
                </a:r>
                <a14:m>
                  <m:oMath xmlns:m="http://schemas.openxmlformats.org/officeDocument/2006/math">
                    <m:r>
                      <a:rPr lang="en-US" altLang="zh-CN" b="0" i="1" smtClean="0">
                        <a:latin typeface="Cambria Math" panose="02040503050406030204" pitchFamily="18" charset="0"/>
                      </a:rPr>
                      <m:t>𝐾</m:t>
                    </m:r>
                  </m:oMath>
                </a14:m>
                <a:r>
                  <a:rPr lang="zh-CN" altLang="en-US" dirty="0"/>
                  <a:t>个奇异值</a:t>
                </a:r>
                <a:endParaRPr lang="en-US" altLang="zh-CN" dirty="0"/>
              </a:p>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𝑋</m:t>
                        </m:r>
                      </m:e>
                    </m:acc>
                    <m:r>
                      <a:rPr lang="zh-CN" altLang="en-US" i="1">
                        <a:latin typeface="Cambria Math" panose="02040503050406030204" pitchFamily="18" charset="0"/>
                      </a:rPr>
                      <m:t>是</m:t>
                    </m:r>
                    <m:r>
                      <a:rPr lang="zh-CN" altLang="en-US" i="1" smtClean="0">
                        <a:latin typeface="Cambria Math" panose="02040503050406030204" pitchFamily="18" charset="0"/>
                      </a:rPr>
                      <m:t>由</m:t>
                    </m:r>
                    <m:r>
                      <a:rPr lang="en-US" altLang="zh-CN" i="1">
                        <a:latin typeface="Cambria Math" panose="02040503050406030204" pitchFamily="18" charset="0"/>
                      </a:rPr>
                      <m:t>𝑋</m:t>
                    </m:r>
                  </m:oMath>
                </a14:m>
                <a:r>
                  <a:rPr lang="zh-CN" altLang="en-US" dirty="0"/>
                  <a:t>的最大的前</a:t>
                </a:r>
                <a14:m>
                  <m:oMath xmlns:m="http://schemas.openxmlformats.org/officeDocument/2006/math">
                    <m:r>
                      <a:rPr lang="en-US" altLang="zh-CN" i="1">
                        <a:latin typeface="Cambria Math" panose="02040503050406030204" pitchFamily="18" charset="0"/>
                      </a:rPr>
                      <m:t>𝐾</m:t>
                    </m:r>
                    <m:r>
                      <a:rPr lang="zh-CN" altLang="en-US" i="1" smtClean="0">
                        <a:latin typeface="Cambria Math" panose="02040503050406030204" pitchFamily="18" charset="0"/>
                      </a:rPr>
                      <m:t>个</m:t>
                    </m:r>
                  </m:oMath>
                </a14:m>
                <a:r>
                  <a:rPr lang="zh-CN" altLang="en-US" dirty="0"/>
                  <a:t>特征值构成的近似估计</a:t>
                </a:r>
                <a:endParaRPr lang="en-US" altLang="zh-CN" dirty="0"/>
              </a:p>
              <a:p>
                <a:r>
                  <a:rPr lang="zh-CN" altLang="en-US" dirty="0"/>
                  <a:t>经典的线性代数运算，对于大矩阵需要巨大的计算量</a:t>
                </a:r>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l="-928" t="-3361" b="-322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方法：降维方法</a:t>
            </a:r>
          </a:p>
        </p:txBody>
      </p:sp>
      <p:pic>
        <p:nvPicPr>
          <p:cNvPr id="4" name="图片 3">
            <a:extLst>
              <a:ext uri="{FF2B5EF4-FFF2-40B4-BE49-F238E27FC236}">
                <a16:creationId xmlns:a16="http://schemas.microsoft.com/office/drawing/2014/main" id="{2FF72747-9CD9-48A1-80D7-F580319C99B1}"/>
              </a:ext>
            </a:extLst>
          </p:cNvPr>
          <p:cNvPicPr>
            <a:picLocks noChangeAspect="1"/>
          </p:cNvPicPr>
          <p:nvPr/>
        </p:nvPicPr>
        <p:blipFill>
          <a:blip r:embed="rId3"/>
          <a:stretch>
            <a:fillRect/>
          </a:stretch>
        </p:blipFill>
        <p:spPr>
          <a:xfrm>
            <a:off x="3023151" y="2693300"/>
            <a:ext cx="5816049" cy="2155186"/>
          </a:xfrm>
          <a:prstGeom prst="rect">
            <a:avLst/>
          </a:prstGeom>
        </p:spPr>
      </p:pic>
    </p:spTree>
    <p:extLst>
      <p:ext uri="{BB962C8B-B14F-4D97-AF65-F5344CB8AC3E}">
        <p14:creationId xmlns:p14="http://schemas.microsoft.com/office/powerpoint/2010/main" val="332139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语料</a:t>
            </a:r>
            <a:endParaRPr lang="en-US" altLang="zh-CN" dirty="0"/>
          </a:p>
          <a:p>
            <a:pPr lvl="1"/>
            <a:r>
              <a:rPr lang="en-US" altLang="zh-CN" dirty="0"/>
              <a:t>I like deep learning. I like NLP. I enjoy flying.</a:t>
            </a:r>
          </a:p>
          <a:p>
            <a:pPr lvl="1"/>
            <a:endParaRPr lang="en-US" altLang="zh-CN" dirty="0"/>
          </a:p>
          <a:p>
            <a:pPr lvl="1"/>
            <a:endParaRPr lang="en-US" altLang="zh-CN" dirty="0"/>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en-US" altLang="zh-CN" dirty="0"/>
              <a:t>SVD</a:t>
            </a:r>
            <a:r>
              <a:rPr lang="zh-CN" altLang="en-US" dirty="0"/>
              <a:t>词向量</a:t>
            </a:r>
          </a:p>
        </p:txBody>
      </p:sp>
      <p:pic>
        <p:nvPicPr>
          <p:cNvPr id="5" name="图片 4">
            <a:extLst>
              <a:ext uri="{FF2B5EF4-FFF2-40B4-BE49-F238E27FC236}">
                <a16:creationId xmlns:a16="http://schemas.microsoft.com/office/drawing/2014/main" id="{3404CE6D-36FA-4EAE-90C6-D4ABB1EBBC8D}"/>
              </a:ext>
            </a:extLst>
          </p:cNvPr>
          <p:cNvPicPr>
            <a:picLocks noChangeAspect="1"/>
          </p:cNvPicPr>
          <p:nvPr/>
        </p:nvPicPr>
        <p:blipFill>
          <a:blip r:embed="rId2"/>
          <a:stretch>
            <a:fillRect/>
          </a:stretch>
        </p:blipFill>
        <p:spPr>
          <a:xfrm>
            <a:off x="1373750" y="2863850"/>
            <a:ext cx="8362950" cy="3448050"/>
          </a:xfrm>
          <a:prstGeom prst="rect">
            <a:avLst/>
          </a:prstGeom>
        </p:spPr>
      </p:pic>
    </p:spTree>
    <p:extLst>
      <p:ext uri="{BB962C8B-B14F-4D97-AF65-F5344CB8AC3E}">
        <p14:creationId xmlns:p14="http://schemas.microsoft.com/office/powerpoint/2010/main" val="10011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语料</a:t>
            </a:r>
            <a:endParaRPr lang="en-US" altLang="zh-CN" dirty="0"/>
          </a:p>
          <a:p>
            <a:pPr lvl="1"/>
            <a:r>
              <a:rPr lang="en-US" altLang="zh-CN" dirty="0"/>
              <a:t>I like deep learning. I like NLP. I enjoy flying.</a:t>
            </a:r>
          </a:p>
          <a:p>
            <a:pPr lvl="1"/>
            <a:r>
              <a:rPr lang="zh-CN" altLang="en-US" dirty="0"/>
              <a:t>打印</a:t>
            </a:r>
            <a:r>
              <a:rPr lang="en-US" altLang="zh-CN" dirty="0"/>
              <a:t>U</a:t>
            </a:r>
            <a:r>
              <a:rPr lang="zh-CN" altLang="en-US" dirty="0"/>
              <a:t>的前两列，对应最大的两个奇异值</a:t>
            </a:r>
            <a:endParaRPr lang="en-US" altLang="zh-CN" dirty="0"/>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en-US" altLang="zh-CN" dirty="0"/>
              <a:t>SVD</a:t>
            </a:r>
            <a:r>
              <a:rPr lang="zh-CN" altLang="en-US" dirty="0"/>
              <a:t>词向量</a:t>
            </a:r>
          </a:p>
        </p:txBody>
      </p:sp>
      <p:pic>
        <p:nvPicPr>
          <p:cNvPr id="8" name="图片 7">
            <a:extLst>
              <a:ext uri="{FF2B5EF4-FFF2-40B4-BE49-F238E27FC236}">
                <a16:creationId xmlns:a16="http://schemas.microsoft.com/office/drawing/2014/main" id="{2014C603-9B61-4B02-AE29-B9E0CABFE9BE}"/>
              </a:ext>
            </a:extLst>
          </p:cNvPr>
          <p:cNvPicPr>
            <a:picLocks noChangeAspect="1"/>
          </p:cNvPicPr>
          <p:nvPr/>
        </p:nvPicPr>
        <p:blipFill>
          <a:blip r:embed="rId2"/>
          <a:stretch>
            <a:fillRect/>
          </a:stretch>
        </p:blipFill>
        <p:spPr>
          <a:xfrm>
            <a:off x="838200" y="3827052"/>
            <a:ext cx="4857750" cy="1819275"/>
          </a:xfrm>
          <a:prstGeom prst="rect">
            <a:avLst/>
          </a:prstGeom>
        </p:spPr>
      </p:pic>
      <p:pic>
        <p:nvPicPr>
          <p:cNvPr id="9" name="图片 8">
            <a:extLst>
              <a:ext uri="{FF2B5EF4-FFF2-40B4-BE49-F238E27FC236}">
                <a16:creationId xmlns:a16="http://schemas.microsoft.com/office/drawing/2014/main" id="{3CDDE880-3982-4025-9D9C-5409F1BFEF4F}"/>
              </a:ext>
            </a:extLst>
          </p:cNvPr>
          <p:cNvPicPr>
            <a:picLocks noChangeAspect="1"/>
          </p:cNvPicPr>
          <p:nvPr/>
        </p:nvPicPr>
        <p:blipFill>
          <a:blip r:embed="rId3"/>
          <a:stretch>
            <a:fillRect/>
          </a:stretch>
        </p:blipFill>
        <p:spPr>
          <a:xfrm>
            <a:off x="6496052" y="3190310"/>
            <a:ext cx="5346907" cy="3564605"/>
          </a:xfrm>
          <a:prstGeom prst="rect">
            <a:avLst/>
          </a:prstGeom>
        </p:spPr>
      </p:pic>
    </p:spTree>
    <p:extLst>
      <p:ext uri="{BB962C8B-B14F-4D97-AF65-F5344CB8AC3E}">
        <p14:creationId xmlns:p14="http://schemas.microsoft.com/office/powerpoint/2010/main" val="126453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normAutofit/>
          </a:bodyPr>
          <a:lstStyle/>
          <a:p>
            <a:r>
              <a:rPr lang="zh-CN" altLang="en-US" dirty="0"/>
              <a:t>对共现矩阵的数值进行变换</a:t>
            </a:r>
            <a:endParaRPr lang="en-US" altLang="zh-CN" dirty="0"/>
          </a:p>
          <a:p>
            <a:pPr lvl="1"/>
            <a:r>
              <a:rPr lang="zh-CN" altLang="en-US" dirty="0"/>
              <a:t>频次过高的功能词</a:t>
            </a:r>
            <a:r>
              <a:rPr lang="en-US" altLang="zh-CN" dirty="0"/>
              <a:t>(the</a:t>
            </a:r>
            <a:r>
              <a:rPr lang="zh-CN" altLang="en-US" dirty="0"/>
              <a:t>，</a:t>
            </a:r>
            <a:r>
              <a:rPr lang="en-US" altLang="zh-CN" dirty="0"/>
              <a:t>he</a:t>
            </a:r>
            <a:r>
              <a:rPr lang="zh-CN" altLang="en-US" dirty="0"/>
              <a:t>，</a:t>
            </a:r>
            <a:r>
              <a:rPr lang="en-US" altLang="zh-CN" dirty="0"/>
              <a:t>has)</a:t>
            </a:r>
            <a:r>
              <a:rPr lang="zh-CN" altLang="en-US" dirty="0"/>
              <a:t>在共现矩阵中会产生过分大的作用</a:t>
            </a:r>
            <a:endParaRPr lang="en-US" altLang="zh-CN" dirty="0"/>
          </a:p>
          <a:p>
            <a:pPr lvl="2"/>
            <a:r>
              <a:rPr lang="zh-CN" altLang="en-US" dirty="0"/>
              <a:t>降低高频词的数值，</a:t>
            </a:r>
            <a:r>
              <a:rPr lang="en-US" altLang="zh-CN" dirty="0"/>
              <a:t>Min(</a:t>
            </a:r>
            <a:r>
              <a:rPr lang="en-US" altLang="zh-CN" dirty="0" err="1"/>
              <a:t>X,t</a:t>
            </a:r>
            <a:r>
              <a:rPr lang="en-US" altLang="zh-CN" dirty="0"/>
              <a:t>)</a:t>
            </a:r>
            <a:r>
              <a:rPr lang="zh-CN" altLang="en-US" dirty="0"/>
              <a:t>，</a:t>
            </a:r>
            <a:r>
              <a:rPr lang="en-US" altLang="zh-CN" dirty="0"/>
              <a:t>t=100</a:t>
            </a:r>
          </a:p>
          <a:p>
            <a:pPr lvl="2"/>
            <a:r>
              <a:rPr lang="zh-CN" altLang="en-US" dirty="0"/>
              <a:t>忽略高频词</a:t>
            </a:r>
            <a:endParaRPr lang="en-US" altLang="zh-CN" dirty="0"/>
          </a:p>
          <a:p>
            <a:pPr lvl="1"/>
            <a:r>
              <a:rPr lang="zh-CN" altLang="en-US" dirty="0"/>
              <a:t>对窗口内距离更近的词赋予更大的权值</a:t>
            </a:r>
            <a:endParaRPr lang="en-US" altLang="zh-CN" dirty="0"/>
          </a:p>
          <a:p>
            <a:pPr lvl="1"/>
            <a:r>
              <a:rPr lang="zh-CN" altLang="en-US" dirty="0"/>
              <a:t>使用皮尔逊相关系数代替频次，将负值设置为</a:t>
            </a:r>
            <a:r>
              <a:rPr lang="en-US" altLang="zh-CN" dirty="0"/>
              <a:t>0</a:t>
            </a:r>
          </a:p>
          <a:p>
            <a:pPr lvl="1"/>
            <a:r>
              <a:rPr lang="zh-CN" altLang="en-US" dirty="0"/>
              <a:t>等等</a:t>
            </a:r>
            <a:endParaRPr lang="en-US" altLang="zh-CN" dirty="0"/>
          </a:p>
          <a:p>
            <a:pPr lvl="1"/>
            <a:endParaRPr lang="en-US" altLang="zh-CN" dirty="0"/>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共现矩阵的处理技巧</a:t>
            </a:r>
          </a:p>
        </p:txBody>
      </p:sp>
    </p:spTree>
    <p:extLst>
      <p:ext uri="{BB962C8B-B14F-4D97-AF65-F5344CB8AC3E}">
        <p14:creationId xmlns:p14="http://schemas.microsoft.com/office/powerpoint/2010/main" val="134622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a:xfrm>
            <a:off x="838200" y="1853496"/>
            <a:ext cx="10515600" cy="4351338"/>
          </a:xfrm>
        </p:spPr>
        <p:txBody>
          <a:bodyPr>
            <a:normAutofit/>
          </a:bodyPr>
          <a:lstStyle/>
          <a:p>
            <a:pPr lvl="1"/>
            <a:endParaRPr lang="en-US" altLang="zh-CN" dirty="0"/>
          </a:p>
          <a:p>
            <a:pPr lvl="1"/>
            <a:endParaRPr lang="en-US" altLang="zh-CN" dirty="0"/>
          </a:p>
        </p:txBody>
      </p:sp>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基于共现矩阵的词向量表现出的相关度</a:t>
            </a:r>
          </a:p>
        </p:txBody>
      </p:sp>
      <p:pic>
        <p:nvPicPr>
          <p:cNvPr id="4" name="图片 3">
            <a:extLst>
              <a:ext uri="{FF2B5EF4-FFF2-40B4-BE49-F238E27FC236}">
                <a16:creationId xmlns:a16="http://schemas.microsoft.com/office/drawing/2014/main" id="{BDC13728-E082-47D5-82AF-A871312BB988}"/>
              </a:ext>
            </a:extLst>
          </p:cNvPr>
          <p:cNvPicPr>
            <a:picLocks noChangeAspect="1"/>
          </p:cNvPicPr>
          <p:nvPr/>
        </p:nvPicPr>
        <p:blipFill>
          <a:blip r:embed="rId2"/>
          <a:stretch>
            <a:fillRect/>
          </a:stretch>
        </p:blipFill>
        <p:spPr>
          <a:xfrm>
            <a:off x="838200" y="1253331"/>
            <a:ext cx="4679179" cy="4351338"/>
          </a:xfrm>
          <a:prstGeom prst="rect">
            <a:avLst/>
          </a:prstGeom>
        </p:spPr>
      </p:pic>
      <p:sp>
        <p:nvSpPr>
          <p:cNvPr id="5" name="矩形 4">
            <a:extLst>
              <a:ext uri="{FF2B5EF4-FFF2-40B4-BE49-F238E27FC236}">
                <a16:creationId xmlns:a16="http://schemas.microsoft.com/office/drawing/2014/main" id="{0B762F54-6C19-4722-80FE-8C3F7604103C}"/>
              </a:ext>
            </a:extLst>
          </p:cNvPr>
          <p:cNvSpPr/>
          <p:nvPr/>
        </p:nvSpPr>
        <p:spPr>
          <a:xfrm>
            <a:off x="1397409" y="5811595"/>
            <a:ext cx="9397181" cy="923330"/>
          </a:xfrm>
          <a:prstGeom prst="rect">
            <a:avLst/>
          </a:prstGeom>
        </p:spPr>
        <p:txBody>
          <a:bodyPr wrap="square">
            <a:spAutoFit/>
          </a:bodyPr>
          <a:lstStyle/>
          <a:p>
            <a:r>
              <a:rPr lang="en-US" altLang="zh-CN" dirty="0"/>
              <a:t>COALS model from</a:t>
            </a:r>
          </a:p>
          <a:p>
            <a:r>
              <a:rPr lang="en-US" altLang="zh-CN" dirty="0"/>
              <a:t>An Improved Model of Semantic Similarity Based on Lexical Co-Occurrence</a:t>
            </a:r>
          </a:p>
          <a:p>
            <a:r>
              <a:rPr lang="en-US" altLang="zh-CN" dirty="0"/>
              <a:t>Rohde et al. </a:t>
            </a:r>
            <a:r>
              <a:rPr lang="en-US" altLang="zh-CN" dirty="0" err="1"/>
              <a:t>ms.</a:t>
            </a:r>
            <a:r>
              <a:rPr lang="en-US" altLang="zh-CN" dirty="0"/>
              <a:t>, 2005</a:t>
            </a:r>
            <a:endParaRPr lang="zh-CN" altLang="en-US" dirty="0"/>
          </a:p>
        </p:txBody>
      </p:sp>
      <p:pic>
        <p:nvPicPr>
          <p:cNvPr id="6" name="图片 5">
            <a:extLst>
              <a:ext uri="{FF2B5EF4-FFF2-40B4-BE49-F238E27FC236}">
                <a16:creationId xmlns:a16="http://schemas.microsoft.com/office/drawing/2014/main" id="{241CEA12-DE57-4CCD-92C9-17F370704569}"/>
              </a:ext>
            </a:extLst>
          </p:cNvPr>
          <p:cNvPicPr>
            <a:picLocks noChangeAspect="1"/>
          </p:cNvPicPr>
          <p:nvPr/>
        </p:nvPicPr>
        <p:blipFill>
          <a:blip r:embed="rId3"/>
          <a:stretch>
            <a:fillRect/>
          </a:stretch>
        </p:blipFill>
        <p:spPr>
          <a:xfrm>
            <a:off x="6418467" y="1299600"/>
            <a:ext cx="4679179" cy="4368570"/>
          </a:xfrm>
          <a:prstGeom prst="rect">
            <a:avLst/>
          </a:prstGeom>
        </p:spPr>
      </p:pic>
    </p:spTree>
    <p:extLst>
      <p:ext uri="{BB962C8B-B14F-4D97-AF65-F5344CB8AC3E}">
        <p14:creationId xmlns:p14="http://schemas.microsoft.com/office/powerpoint/2010/main" val="67166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C01A7E6-45A6-4DC4-92B0-DC8462FC5EF0}"/>
              </a:ext>
            </a:extLst>
          </p:cNvPr>
          <p:cNvSpPr>
            <a:spLocks noGrp="1"/>
          </p:cNvSpPr>
          <p:nvPr>
            <p:ph sz="half" idx="2"/>
          </p:nvPr>
        </p:nvSpPr>
        <p:spPr/>
        <p:txBody>
          <a:bodyPr/>
          <a:lstStyle/>
          <a:p>
            <a:r>
              <a:rPr lang="en-US" altLang="zh-CN" sz="2000" dirty="0"/>
              <a:t>Skip-gram/CBOW(</a:t>
            </a:r>
            <a:r>
              <a:rPr lang="en-US" altLang="zh-CN" sz="2000" dirty="0" err="1"/>
              <a:t>Mikolov</a:t>
            </a:r>
            <a:r>
              <a:rPr lang="en-US" altLang="zh-CN" sz="2000" dirty="0"/>
              <a:t> et al)</a:t>
            </a:r>
          </a:p>
          <a:p>
            <a:r>
              <a:rPr lang="en-US" altLang="zh-CN" sz="2000" dirty="0"/>
              <a:t>NNLM, HLBL, RNN(</a:t>
            </a:r>
            <a:r>
              <a:rPr lang="en-US" altLang="zh-CN" sz="2000" dirty="0" err="1"/>
              <a:t>Bengio</a:t>
            </a:r>
            <a:r>
              <a:rPr lang="en-US" altLang="zh-CN" sz="2000" dirty="0"/>
              <a:t> et al; </a:t>
            </a:r>
            <a:r>
              <a:rPr lang="en-US" altLang="zh-CN" sz="2000" dirty="0" err="1"/>
              <a:t>Collobert</a:t>
            </a:r>
            <a:r>
              <a:rPr lang="en-US" altLang="zh-CN" sz="2000" dirty="0"/>
              <a:t> &amp; Weston; Huang et al; </a:t>
            </a:r>
            <a:r>
              <a:rPr lang="en-US" altLang="zh-CN" sz="2000" dirty="0" err="1"/>
              <a:t>Mnih</a:t>
            </a:r>
            <a:r>
              <a:rPr lang="en-US" altLang="zh-CN" sz="2000" dirty="0"/>
              <a:t> &amp;Hinton)</a:t>
            </a:r>
          </a:p>
          <a:p>
            <a:r>
              <a:rPr lang="zh-CN" altLang="en-US" sz="2000" dirty="0"/>
              <a:t>优势</a:t>
            </a:r>
            <a:endParaRPr lang="en-US" altLang="zh-CN" sz="2000" dirty="0"/>
          </a:p>
          <a:p>
            <a:pPr lvl="1"/>
            <a:r>
              <a:rPr lang="zh-CN" altLang="en-US" sz="1600" dirty="0"/>
              <a:t>在其它文本处理任务上表现出更好的效果</a:t>
            </a:r>
            <a:endParaRPr lang="en-US" altLang="zh-CN" sz="1600" dirty="0"/>
          </a:p>
          <a:p>
            <a:pPr lvl="1"/>
            <a:r>
              <a:rPr lang="zh-CN" altLang="en-US" sz="1600" dirty="0"/>
              <a:t>可以捕获除了词相似度之外的复杂模式</a:t>
            </a:r>
            <a:endParaRPr lang="en-US" altLang="zh-CN" sz="1600" dirty="0"/>
          </a:p>
          <a:p>
            <a:r>
              <a:rPr lang="zh-CN" altLang="en-US" sz="2000" dirty="0"/>
              <a:t>劣势</a:t>
            </a:r>
            <a:endParaRPr lang="en-US" altLang="zh-CN" sz="2000" dirty="0"/>
          </a:p>
          <a:p>
            <a:pPr lvl="1"/>
            <a:r>
              <a:rPr lang="zh-CN" altLang="en-US" sz="1600" dirty="0"/>
              <a:t>计算复杂度随着语料规模的增加而增加</a:t>
            </a:r>
            <a:endParaRPr lang="en-US" altLang="zh-CN" sz="1600" dirty="0"/>
          </a:p>
          <a:p>
            <a:pPr lvl="1"/>
            <a:r>
              <a:rPr lang="zh-CN" altLang="en-US" sz="1600" dirty="0"/>
              <a:t>对统计特性的利用不充分</a:t>
            </a:r>
            <a:endParaRPr lang="en-US" altLang="zh-CN" sz="1600" dirty="0"/>
          </a:p>
          <a:p>
            <a:endParaRPr lang="zh-CN" altLang="en-US" dirty="0"/>
          </a:p>
        </p:txBody>
      </p:sp>
      <p:sp>
        <p:nvSpPr>
          <p:cNvPr id="4" name="内容占位符 3">
            <a:extLst>
              <a:ext uri="{FF2B5EF4-FFF2-40B4-BE49-F238E27FC236}">
                <a16:creationId xmlns:a16="http://schemas.microsoft.com/office/drawing/2014/main" id="{42344215-E33C-4865-A4A2-F43D9B9AF66A}"/>
              </a:ext>
            </a:extLst>
          </p:cNvPr>
          <p:cNvSpPr>
            <a:spLocks noGrp="1"/>
          </p:cNvSpPr>
          <p:nvPr>
            <p:ph sz="half" idx="1"/>
          </p:nvPr>
        </p:nvSpPr>
        <p:spPr/>
        <p:txBody>
          <a:bodyPr>
            <a:normAutofit/>
          </a:bodyPr>
          <a:lstStyle/>
          <a:p>
            <a:r>
              <a:rPr lang="en-US" altLang="zh-CN" sz="2000" dirty="0"/>
              <a:t>LSA</a:t>
            </a:r>
            <a:r>
              <a:rPr lang="zh-CN" altLang="en-US" sz="2000" dirty="0"/>
              <a:t>，</a:t>
            </a:r>
            <a:r>
              <a:rPr lang="en-US" altLang="zh-CN" sz="2000" dirty="0"/>
              <a:t>HAL(Lund &amp; Burgess)</a:t>
            </a:r>
          </a:p>
          <a:p>
            <a:r>
              <a:rPr lang="en-US" altLang="zh-CN" sz="2000" dirty="0"/>
              <a:t>COAL</a:t>
            </a:r>
            <a:r>
              <a:rPr lang="zh-CN" altLang="en-US" sz="2000" dirty="0"/>
              <a:t>，</a:t>
            </a:r>
            <a:r>
              <a:rPr lang="en-US" altLang="zh-CN" sz="2000" dirty="0"/>
              <a:t>Hellinger-PCA(Rohde et al, </a:t>
            </a:r>
            <a:r>
              <a:rPr lang="en-US" altLang="zh-CN" sz="2000" dirty="0" err="1"/>
              <a:t>Lebret</a:t>
            </a:r>
            <a:r>
              <a:rPr lang="en-US" altLang="zh-CN" sz="2000" dirty="0"/>
              <a:t> &amp; </a:t>
            </a:r>
            <a:r>
              <a:rPr lang="en-US" altLang="zh-CN" sz="2000" dirty="0" err="1"/>
              <a:t>Collobert</a:t>
            </a:r>
            <a:r>
              <a:rPr lang="en-US" altLang="zh-CN" sz="2000" dirty="0"/>
              <a:t>)</a:t>
            </a:r>
          </a:p>
          <a:p>
            <a:endParaRPr lang="en-US" altLang="zh-CN" sz="2000" dirty="0"/>
          </a:p>
          <a:p>
            <a:r>
              <a:rPr lang="zh-CN" altLang="en-US" sz="2000" dirty="0"/>
              <a:t>优势</a:t>
            </a:r>
            <a:endParaRPr lang="en-US" altLang="zh-CN" sz="2000" dirty="0"/>
          </a:p>
          <a:p>
            <a:pPr lvl="1"/>
            <a:r>
              <a:rPr lang="zh-CN" altLang="en-US" sz="1600" dirty="0"/>
              <a:t>训练速度快</a:t>
            </a:r>
            <a:endParaRPr lang="en-US" altLang="zh-CN" sz="1600" dirty="0"/>
          </a:p>
          <a:p>
            <a:pPr lvl="1"/>
            <a:r>
              <a:rPr lang="zh-CN" altLang="en-US" sz="1600" dirty="0"/>
              <a:t>充分利用统计特性</a:t>
            </a:r>
            <a:endParaRPr lang="en-US" altLang="zh-CN" sz="1600" dirty="0"/>
          </a:p>
          <a:p>
            <a:r>
              <a:rPr lang="zh-CN" altLang="en-US" sz="2000" dirty="0"/>
              <a:t>劣势</a:t>
            </a:r>
            <a:endParaRPr lang="en-US" altLang="zh-CN" sz="2000" dirty="0"/>
          </a:p>
          <a:p>
            <a:pPr lvl="1"/>
            <a:r>
              <a:rPr lang="zh-CN" altLang="en-US" sz="1600" dirty="0"/>
              <a:t>主要用于计算词的相似度</a:t>
            </a:r>
            <a:endParaRPr lang="en-US" altLang="zh-CN" sz="1600" dirty="0"/>
          </a:p>
          <a:p>
            <a:pPr lvl="1"/>
            <a:r>
              <a:rPr lang="zh-CN" altLang="en-US" sz="1600" dirty="0"/>
              <a:t>对高频数值赋予不成比例的权重</a:t>
            </a:r>
            <a:endParaRPr lang="en-US" altLang="zh-CN" sz="1600" dirty="0"/>
          </a:p>
        </p:txBody>
      </p:sp>
      <p:sp>
        <p:nvSpPr>
          <p:cNvPr id="3" name="标题 2">
            <a:extLst>
              <a:ext uri="{FF2B5EF4-FFF2-40B4-BE49-F238E27FC236}">
                <a16:creationId xmlns:a16="http://schemas.microsoft.com/office/drawing/2014/main" id="{909FC94C-8BFB-4D22-8ACD-D4251DF47456}"/>
              </a:ext>
            </a:extLst>
          </p:cNvPr>
          <p:cNvSpPr>
            <a:spLocks noGrp="1"/>
          </p:cNvSpPr>
          <p:nvPr>
            <p:ph type="title"/>
          </p:nvPr>
        </p:nvSpPr>
        <p:spPr/>
        <p:txBody>
          <a:bodyPr/>
          <a:lstStyle/>
          <a:p>
            <a:r>
              <a:rPr lang="en-US" altLang="zh-CN" dirty="0" err="1"/>
              <a:t>GloVe</a:t>
            </a:r>
            <a:r>
              <a:rPr lang="zh-CN" altLang="en-US" dirty="0"/>
              <a:t>，基于词频 </a:t>
            </a:r>
            <a:r>
              <a:rPr lang="en-US" altLang="zh-CN" dirty="0"/>
              <a:t>VS </a:t>
            </a:r>
            <a:r>
              <a:rPr lang="zh-CN" altLang="en-US" dirty="0"/>
              <a:t>词嵌入</a:t>
            </a:r>
          </a:p>
        </p:txBody>
      </p:sp>
    </p:spTree>
    <p:extLst>
      <p:ext uri="{BB962C8B-B14F-4D97-AF65-F5344CB8AC3E}">
        <p14:creationId xmlns:p14="http://schemas.microsoft.com/office/powerpoint/2010/main" val="31395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DF1BF49-FF0B-4958-B395-C74E060811BB}"/>
              </a:ext>
            </a:extLst>
          </p:cNvPr>
          <p:cNvSpPr>
            <a:spLocks noGrp="1"/>
          </p:cNvSpPr>
          <p:nvPr>
            <p:ph idx="1"/>
          </p:nvPr>
        </p:nvSpPr>
        <p:spPr/>
        <p:txBody>
          <a:bodyPr/>
          <a:lstStyle/>
          <a:p>
            <a:r>
              <a:rPr lang="zh-CN" altLang="en-US" dirty="0"/>
              <a:t>关键思路：</a:t>
            </a:r>
            <a:endParaRPr lang="en-US" altLang="zh-CN" dirty="0"/>
          </a:p>
          <a:p>
            <a:pPr lvl="1"/>
            <a:r>
              <a:rPr lang="zh-CN" altLang="en-US" dirty="0"/>
              <a:t>共现概率的比值可以编码有意义的语义信息</a:t>
            </a:r>
            <a:endParaRPr lang="en-US" altLang="zh-CN" dirty="0"/>
          </a:p>
          <a:p>
            <a:pPr lvl="1"/>
            <a:endParaRPr lang="zh-CN" altLang="en-US" dirty="0"/>
          </a:p>
        </p:txBody>
      </p:sp>
      <p:sp>
        <p:nvSpPr>
          <p:cNvPr id="4" name="标题 3">
            <a:extLst>
              <a:ext uri="{FF2B5EF4-FFF2-40B4-BE49-F238E27FC236}">
                <a16:creationId xmlns:a16="http://schemas.microsoft.com/office/drawing/2014/main" id="{47F15CAA-0961-4B2E-9F3C-BED6EC0F2351}"/>
              </a:ext>
            </a:extLst>
          </p:cNvPr>
          <p:cNvSpPr>
            <a:spLocks noGrp="1"/>
          </p:cNvSpPr>
          <p:nvPr>
            <p:ph type="title"/>
          </p:nvPr>
        </p:nvSpPr>
        <p:spPr/>
        <p:txBody>
          <a:bodyPr>
            <a:noAutofit/>
          </a:bodyPr>
          <a:lstStyle/>
          <a:p>
            <a:r>
              <a:rPr lang="en-US" altLang="zh-CN" sz="4000" dirty="0"/>
              <a:t>Encoding meaning in vector differences</a:t>
            </a:r>
            <a:br>
              <a:rPr lang="en-US" altLang="zh-CN" sz="3200" dirty="0"/>
            </a:br>
            <a:r>
              <a:rPr lang="en-US" altLang="zh-CN" sz="2400" dirty="0"/>
              <a:t>Pennington,</a:t>
            </a:r>
            <a:r>
              <a:rPr lang="zh-CN" altLang="en-US" sz="2400" dirty="0"/>
              <a:t> </a:t>
            </a:r>
            <a:r>
              <a:rPr lang="en-US" altLang="zh-CN" sz="2400" dirty="0" err="1"/>
              <a:t>socher</a:t>
            </a:r>
            <a:r>
              <a:rPr lang="en-US" altLang="zh-CN" sz="2400" dirty="0"/>
              <a:t>, and Manning, EMNLP 2014</a:t>
            </a:r>
            <a:endParaRPr lang="zh-CN" altLang="en-US" sz="3200" dirty="0"/>
          </a:p>
        </p:txBody>
      </p:sp>
      <p:pic>
        <p:nvPicPr>
          <p:cNvPr id="6" name="图片 5">
            <a:extLst>
              <a:ext uri="{FF2B5EF4-FFF2-40B4-BE49-F238E27FC236}">
                <a16:creationId xmlns:a16="http://schemas.microsoft.com/office/drawing/2014/main" id="{066018A5-D10B-4C02-AE78-05B9D2D0B4AB}"/>
              </a:ext>
            </a:extLst>
          </p:cNvPr>
          <p:cNvPicPr>
            <a:picLocks noChangeAspect="1"/>
          </p:cNvPicPr>
          <p:nvPr/>
        </p:nvPicPr>
        <p:blipFill>
          <a:blip r:embed="rId2"/>
          <a:stretch>
            <a:fillRect/>
          </a:stretch>
        </p:blipFill>
        <p:spPr>
          <a:xfrm>
            <a:off x="1648132" y="2835275"/>
            <a:ext cx="7696200" cy="3113241"/>
          </a:xfrm>
          <a:prstGeom prst="rect">
            <a:avLst/>
          </a:prstGeom>
        </p:spPr>
      </p:pic>
    </p:spTree>
    <p:extLst>
      <p:ext uri="{BB962C8B-B14F-4D97-AF65-F5344CB8AC3E}">
        <p14:creationId xmlns:p14="http://schemas.microsoft.com/office/powerpoint/2010/main" val="1572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DF1BF49-FF0B-4958-B395-C74E060811BB}"/>
              </a:ext>
            </a:extLst>
          </p:cNvPr>
          <p:cNvSpPr>
            <a:spLocks noGrp="1"/>
          </p:cNvSpPr>
          <p:nvPr>
            <p:ph idx="1"/>
          </p:nvPr>
        </p:nvSpPr>
        <p:spPr/>
        <p:txBody>
          <a:bodyPr/>
          <a:lstStyle/>
          <a:p>
            <a:r>
              <a:rPr lang="zh-CN" altLang="en-US" dirty="0"/>
              <a:t>关键思路：</a:t>
            </a:r>
            <a:endParaRPr lang="en-US" altLang="zh-CN" dirty="0"/>
          </a:p>
          <a:p>
            <a:pPr lvl="1"/>
            <a:r>
              <a:rPr lang="zh-CN" altLang="en-US" dirty="0"/>
              <a:t>共现概率的比值可以编码有意义的语义信息</a:t>
            </a:r>
            <a:endParaRPr lang="en-US" altLang="zh-CN" dirty="0"/>
          </a:p>
          <a:p>
            <a:pPr lvl="1"/>
            <a:endParaRPr lang="zh-CN" altLang="en-US" dirty="0"/>
          </a:p>
        </p:txBody>
      </p:sp>
      <p:sp>
        <p:nvSpPr>
          <p:cNvPr id="4" name="标题 3">
            <a:extLst>
              <a:ext uri="{FF2B5EF4-FFF2-40B4-BE49-F238E27FC236}">
                <a16:creationId xmlns:a16="http://schemas.microsoft.com/office/drawing/2014/main" id="{47F15CAA-0961-4B2E-9F3C-BED6EC0F2351}"/>
              </a:ext>
            </a:extLst>
          </p:cNvPr>
          <p:cNvSpPr>
            <a:spLocks noGrp="1"/>
          </p:cNvSpPr>
          <p:nvPr>
            <p:ph type="title"/>
          </p:nvPr>
        </p:nvSpPr>
        <p:spPr/>
        <p:txBody>
          <a:bodyPr>
            <a:noAutofit/>
          </a:bodyPr>
          <a:lstStyle/>
          <a:p>
            <a:r>
              <a:rPr lang="en-US" altLang="zh-CN" sz="4000" dirty="0"/>
              <a:t>Encoding meaning in vector differences</a:t>
            </a:r>
            <a:br>
              <a:rPr lang="en-US" altLang="zh-CN" sz="3200" dirty="0"/>
            </a:br>
            <a:r>
              <a:rPr lang="en-US" altLang="zh-CN" sz="2400" dirty="0"/>
              <a:t>Pennington,</a:t>
            </a:r>
            <a:r>
              <a:rPr lang="zh-CN" altLang="en-US" sz="2400" dirty="0"/>
              <a:t> </a:t>
            </a:r>
            <a:r>
              <a:rPr lang="en-US" altLang="zh-CN" sz="2400" dirty="0" err="1"/>
              <a:t>socher</a:t>
            </a:r>
            <a:r>
              <a:rPr lang="en-US" altLang="zh-CN" sz="2400" dirty="0"/>
              <a:t>, and Manning, EMNLP 2014</a:t>
            </a:r>
            <a:endParaRPr lang="zh-CN" altLang="en-US" sz="3200" dirty="0"/>
          </a:p>
        </p:txBody>
      </p:sp>
      <p:pic>
        <p:nvPicPr>
          <p:cNvPr id="2" name="图片 1">
            <a:extLst>
              <a:ext uri="{FF2B5EF4-FFF2-40B4-BE49-F238E27FC236}">
                <a16:creationId xmlns:a16="http://schemas.microsoft.com/office/drawing/2014/main" id="{E9DD5125-9F36-4BAF-A067-395EE5DD0036}"/>
              </a:ext>
            </a:extLst>
          </p:cNvPr>
          <p:cNvPicPr>
            <a:picLocks noChangeAspect="1"/>
          </p:cNvPicPr>
          <p:nvPr/>
        </p:nvPicPr>
        <p:blipFill>
          <a:blip r:embed="rId2"/>
          <a:stretch>
            <a:fillRect/>
          </a:stretch>
        </p:blipFill>
        <p:spPr>
          <a:xfrm>
            <a:off x="1822808" y="3043391"/>
            <a:ext cx="7858125" cy="3268509"/>
          </a:xfrm>
          <a:prstGeom prst="rect">
            <a:avLst/>
          </a:prstGeom>
        </p:spPr>
      </p:pic>
    </p:spTree>
    <p:extLst>
      <p:ext uri="{BB962C8B-B14F-4D97-AF65-F5344CB8AC3E}">
        <p14:creationId xmlns:p14="http://schemas.microsoft.com/office/powerpoint/2010/main" val="150718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8D13FB7-4A49-4E05-8DE6-FF653A00DD2F}"/>
                  </a:ext>
                </a:extLst>
              </p:cNvPr>
              <p:cNvSpPr>
                <a:spLocks noGrp="1"/>
              </p:cNvSpPr>
              <p:nvPr>
                <p:ph idx="1"/>
              </p:nvPr>
            </p:nvSpPr>
            <p:spPr/>
            <p:txBody>
              <a:bodyPr/>
              <a:lstStyle/>
              <a:p>
                <a14:m>
                  <m:oMath xmlns:m="http://schemas.openxmlformats.org/officeDocument/2006/math">
                    <m:r>
                      <m:rPr>
                        <m:sty m:val="p"/>
                      </m:rPr>
                      <a:rPr lang="en-US" altLang="zh-CN" i="1" dirty="0" smtClean="0">
                        <a:latin typeface="Cambria Math" panose="02040503050406030204" pitchFamily="18" charset="0"/>
                      </a:rPr>
                      <m:t>How</m:t>
                    </m:r>
                  </m:oMath>
                </a14:m>
                <a:r>
                  <a:rPr lang="en-US" altLang="zh-CN" dirty="0"/>
                  <a:t>Net</a:t>
                </a:r>
              </a:p>
              <a:p>
                <a:pPr lvl="1"/>
                <a:r>
                  <a:rPr lang="zh-CN" altLang="en-US" dirty="0"/>
                  <a:t>基于义原的语言知识库</a:t>
                </a:r>
                <a:endParaRPr lang="en-US" altLang="zh-CN" dirty="0"/>
              </a:p>
              <a:p>
                <a:pPr lvl="1"/>
                <a:r>
                  <a:rPr lang="en-US" altLang="zh-CN" sz="2000" dirty="0"/>
                  <a:t>https://github.com/thunlp/OpenHowNet</a:t>
                </a:r>
                <a:endParaRPr lang="zh-CN" altLang="en-US" sz="2000" dirty="0"/>
              </a:p>
            </p:txBody>
          </p:sp>
        </mc:Choice>
        <mc:Fallback xmlns="">
          <p:sp>
            <p:nvSpPr>
              <p:cNvPr id="2" name="内容占位符 1">
                <a:extLst>
                  <a:ext uri="{FF2B5EF4-FFF2-40B4-BE49-F238E27FC236}">
                    <a16:creationId xmlns:a16="http://schemas.microsoft.com/office/drawing/2014/main" id="{88D13FB7-4A49-4E05-8DE6-FF653A00DD2F}"/>
                  </a:ext>
                </a:extLst>
              </p:cNvPr>
              <p:cNvSpPr>
                <a:spLocks noGrp="1" noRot="1" noChangeAspect="1" noMove="1" noResize="1" noEditPoints="1" noAdjustHandles="1" noChangeArrowheads="1" noChangeShapeType="1" noTextEdit="1"/>
              </p:cNvSpPr>
              <p:nvPr>
                <p:ph idx="1"/>
              </p:nvPr>
            </p:nvSpPr>
            <p:spPr>
              <a:blipFill>
                <a:blip r:embed="rId2"/>
                <a:stretch>
                  <a:fillRect t="-238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5FB2DA1-8151-492A-85CA-293528FB3A82}"/>
              </a:ext>
            </a:extLst>
          </p:cNvPr>
          <p:cNvSpPr>
            <a:spLocks noGrp="1"/>
          </p:cNvSpPr>
          <p:nvPr>
            <p:ph type="title"/>
          </p:nvPr>
        </p:nvSpPr>
        <p:spPr/>
        <p:txBody>
          <a:bodyPr>
            <a:normAutofit/>
          </a:bodyPr>
          <a:lstStyle/>
          <a:p>
            <a:r>
              <a:rPr lang="zh-CN" altLang="en-US" dirty="0"/>
              <a:t>计算机可读的语义表示方法</a:t>
            </a:r>
          </a:p>
        </p:txBody>
      </p:sp>
      <p:pic>
        <p:nvPicPr>
          <p:cNvPr id="6" name="图片 5">
            <a:extLst>
              <a:ext uri="{FF2B5EF4-FFF2-40B4-BE49-F238E27FC236}">
                <a16:creationId xmlns:a16="http://schemas.microsoft.com/office/drawing/2014/main" id="{BB3B6F8E-843A-44CA-B152-CA80F4B78464}"/>
              </a:ext>
            </a:extLst>
          </p:cNvPr>
          <p:cNvPicPr>
            <a:picLocks noChangeAspect="1"/>
          </p:cNvPicPr>
          <p:nvPr/>
        </p:nvPicPr>
        <p:blipFill>
          <a:blip r:embed="rId3"/>
          <a:stretch>
            <a:fillRect/>
          </a:stretch>
        </p:blipFill>
        <p:spPr>
          <a:xfrm>
            <a:off x="628049" y="3429000"/>
            <a:ext cx="7429901" cy="3218514"/>
          </a:xfrm>
          <a:prstGeom prst="rect">
            <a:avLst/>
          </a:prstGeom>
        </p:spPr>
      </p:pic>
      <p:pic>
        <p:nvPicPr>
          <p:cNvPr id="7" name="图片 6">
            <a:extLst>
              <a:ext uri="{FF2B5EF4-FFF2-40B4-BE49-F238E27FC236}">
                <a16:creationId xmlns:a16="http://schemas.microsoft.com/office/drawing/2014/main" id="{7924220D-CCF9-4D8D-B85D-491D9A1027F2}"/>
              </a:ext>
            </a:extLst>
          </p:cNvPr>
          <p:cNvPicPr>
            <a:picLocks noChangeAspect="1"/>
          </p:cNvPicPr>
          <p:nvPr/>
        </p:nvPicPr>
        <p:blipFill>
          <a:blip r:embed="rId4"/>
          <a:stretch>
            <a:fillRect/>
          </a:stretch>
        </p:blipFill>
        <p:spPr>
          <a:xfrm>
            <a:off x="7269302" y="1921878"/>
            <a:ext cx="5028575" cy="3218514"/>
          </a:xfrm>
          <a:prstGeom prst="rect">
            <a:avLst/>
          </a:prstGeom>
        </p:spPr>
      </p:pic>
    </p:spTree>
    <p:extLst>
      <p:ext uri="{BB962C8B-B14F-4D97-AF65-F5344CB8AC3E}">
        <p14:creationId xmlns:p14="http://schemas.microsoft.com/office/powerpoint/2010/main" val="315731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DF1BF49-FF0B-4958-B395-C74E060811BB}"/>
                  </a:ext>
                </a:extLst>
              </p:cNvPr>
              <p:cNvSpPr>
                <a:spLocks noGrp="1"/>
              </p:cNvSpPr>
              <p:nvPr>
                <p:ph idx="1"/>
              </p:nvPr>
            </p:nvSpPr>
            <p:spPr/>
            <p:txBody>
              <a:bodyPr/>
              <a:lstStyle/>
              <a:p>
                <a:r>
                  <a:rPr lang="zh-CN" altLang="en-US" dirty="0"/>
                  <a:t>在词向量空间中如何利用共现概率的比值表示线性语义构件</a:t>
                </a:r>
                <a:endParaRPr lang="en-US" altLang="zh-CN" dirty="0"/>
              </a:p>
              <a:p>
                <a:r>
                  <a:rPr lang="en-US" altLang="zh-CN" dirty="0"/>
                  <a:t>Log-bilinear </a:t>
                </a:r>
                <a:r>
                  <a:rPr lang="zh-CN" altLang="en-US" dirty="0"/>
                  <a:t>模型</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𝑙𝑜𝑔𝑃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𝑖</m:t>
                          </m:r>
                        </m:e>
                        <m:e>
                          <m:r>
                            <a:rPr lang="en-US" altLang="zh-CN" b="0" i="1" smtClean="0">
                              <a:latin typeface="Cambria Math" panose="02040503050406030204" pitchFamily="18" charset="0"/>
                              <a:ea typeface="Cambria Math" panose="02040503050406030204" pitchFamily="18" charset="0"/>
                            </a:rPr>
                            <m:t>𝑗</m:t>
                          </m:r>
                        </m:e>
                      </m:d>
                    </m:oMath>
                  </m:oMathPara>
                </a14:m>
                <a:endParaRPr lang="en-US" altLang="zh-CN" b="0" dirty="0">
                  <a:ea typeface="Cambria Math" panose="02040503050406030204" pitchFamily="18" charset="0"/>
                </a:endParaRPr>
              </a:p>
              <a:p>
                <a:r>
                  <a:rPr lang="zh-CN" altLang="en-US" dirty="0"/>
                  <a:t>向量差异</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𝑥</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𝑎</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num>
                        <m:den>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den>
                      </m:f>
                    </m:oMath>
                  </m:oMathPara>
                </a14:m>
                <a:endParaRPr lang="zh-CN" altLang="en-US" dirty="0"/>
              </a:p>
            </p:txBody>
          </p:sp>
        </mc:Choice>
        <mc:Fallback xmlns="">
          <p:sp>
            <p:nvSpPr>
              <p:cNvPr id="5" name="内容占位符 4">
                <a:extLst>
                  <a:ext uri="{FF2B5EF4-FFF2-40B4-BE49-F238E27FC236}">
                    <a16:creationId xmlns:a16="http://schemas.microsoft.com/office/drawing/2014/main" id="{7DF1BF49-FF0B-4958-B395-C74E060811BB}"/>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47F15CAA-0961-4B2E-9F3C-BED6EC0F2351}"/>
              </a:ext>
            </a:extLst>
          </p:cNvPr>
          <p:cNvSpPr>
            <a:spLocks noGrp="1"/>
          </p:cNvSpPr>
          <p:nvPr>
            <p:ph type="title"/>
          </p:nvPr>
        </p:nvSpPr>
        <p:spPr/>
        <p:txBody>
          <a:bodyPr>
            <a:noAutofit/>
          </a:bodyPr>
          <a:lstStyle/>
          <a:p>
            <a:r>
              <a:rPr lang="en-US" altLang="zh-CN" sz="4000" dirty="0"/>
              <a:t>Encoding meaning in vector differences</a:t>
            </a:r>
            <a:br>
              <a:rPr lang="en-US" altLang="zh-CN" sz="3200" dirty="0"/>
            </a:br>
            <a:r>
              <a:rPr lang="en-US" altLang="zh-CN" sz="2400" dirty="0"/>
              <a:t>Pennington,</a:t>
            </a:r>
            <a:r>
              <a:rPr lang="zh-CN" altLang="en-US" sz="2400" dirty="0"/>
              <a:t> </a:t>
            </a:r>
            <a:r>
              <a:rPr lang="en-US" altLang="zh-CN" sz="2400" dirty="0" err="1"/>
              <a:t>socher</a:t>
            </a:r>
            <a:r>
              <a:rPr lang="en-US" altLang="zh-CN" sz="2400" dirty="0"/>
              <a:t>, and Manning, EMNLP 2014</a:t>
            </a:r>
            <a:endParaRPr lang="zh-CN" altLang="en-US" sz="3200" dirty="0"/>
          </a:p>
        </p:txBody>
      </p:sp>
    </p:spTree>
    <p:extLst>
      <p:ext uri="{BB962C8B-B14F-4D97-AF65-F5344CB8AC3E}">
        <p14:creationId xmlns:p14="http://schemas.microsoft.com/office/powerpoint/2010/main" val="208898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5D0C88E-FEB0-4915-96B4-EC3C2DF7882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e>
                          <m:r>
                            <a:rPr lang="en-US" altLang="zh-CN" i="1">
                              <a:latin typeface="Cambria Math" panose="02040503050406030204" pitchFamily="18" charset="0"/>
                              <a:ea typeface="Cambria Math" panose="02040503050406030204" pitchFamily="18" charset="0"/>
                            </a:rPr>
                            <m:t>𝑗</m:t>
                          </m: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𝑏</m:t>
                                          </m:r>
                                        </m:e>
                                      </m:acc>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e>
                            <m:sup>
                              <m:r>
                                <a:rPr lang="en-US" altLang="zh-CN" b="0" i="1" smtClean="0">
                                  <a:latin typeface="Cambria Math" panose="02040503050406030204" pitchFamily="18" charset="0"/>
                                </a:rPr>
                                <m:t>2</m:t>
                              </m:r>
                            </m:sup>
                          </m:sSup>
                        </m:e>
                      </m:nary>
                    </m:oMath>
                  </m:oMathPara>
                </a14:m>
                <a:endParaRPr lang="en-US" altLang="zh-CN" dirty="0"/>
              </a:p>
              <a:p>
                <a:r>
                  <a:rPr lang="zh-CN" altLang="en-US" dirty="0"/>
                  <a:t>优势</a:t>
                </a:r>
                <a:endParaRPr lang="en-US" altLang="zh-CN" dirty="0"/>
              </a:p>
              <a:p>
                <a:pPr lvl="1"/>
                <a:r>
                  <a:rPr lang="zh-CN" altLang="en-US" dirty="0"/>
                  <a:t>训练速度快</a:t>
                </a:r>
                <a:endParaRPr lang="en-US" altLang="zh-CN" dirty="0"/>
              </a:p>
              <a:p>
                <a:pPr lvl="1"/>
                <a:r>
                  <a:rPr lang="zh-CN" altLang="en-US" dirty="0"/>
                  <a:t>对大规模语料同样适用</a:t>
                </a:r>
                <a:endParaRPr lang="en-US" altLang="zh-CN" dirty="0"/>
              </a:p>
              <a:p>
                <a:pPr lvl="1"/>
                <a:r>
                  <a:rPr lang="zh-CN" altLang="en-US" dirty="0"/>
                  <a:t>在小规模语料和低维向量中性能依然不错</a:t>
                </a:r>
              </a:p>
            </p:txBody>
          </p:sp>
        </mc:Choice>
        <mc:Fallback xmlns="">
          <p:sp>
            <p:nvSpPr>
              <p:cNvPr id="2" name="内容占位符 1">
                <a:extLst>
                  <a:ext uri="{FF2B5EF4-FFF2-40B4-BE49-F238E27FC236}">
                    <a16:creationId xmlns:a16="http://schemas.microsoft.com/office/drawing/2014/main" id="{B5D0C88E-FEB0-4915-96B4-EC3C2DF78825}"/>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FA88AA5-BB30-4760-A370-F9359F902FF1}"/>
              </a:ext>
            </a:extLst>
          </p:cNvPr>
          <p:cNvSpPr>
            <a:spLocks noGrp="1"/>
          </p:cNvSpPr>
          <p:nvPr>
            <p:ph type="title"/>
          </p:nvPr>
        </p:nvSpPr>
        <p:spPr/>
        <p:txBody>
          <a:bodyPr>
            <a:normAutofit/>
          </a:bodyPr>
          <a:lstStyle/>
          <a:p>
            <a:r>
              <a:rPr lang="en-US" altLang="zh-CN" dirty="0" err="1"/>
              <a:t>GloVe</a:t>
            </a:r>
            <a:br>
              <a:rPr lang="en-US" altLang="zh-CN" dirty="0"/>
            </a:br>
            <a:r>
              <a:rPr lang="en-US" altLang="zh-CN" sz="3200" dirty="0"/>
              <a:t>[</a:t>
            </a:r>
            <a:r>
              <a:rPr lang="en-US" altLang="zh-CN" sz="3200" dirty="0" err="1"/>
              <a:t>pennington</a:t>
            </a:r>
            <a:r>
              <a:rPr lang="en-US" altLang="zh-CN" sz="3200" dirty="0"/>
              <a:t> et al., EMNLP 2014]</a:t>
            </a:r>
            <a:endParaRPr lang="zh-CN" altLang="en-US" dirty="0"/>
          </a:p>
        </p:txBody>
      </p:sp>
      <p:pic>
        <p:nvPicPr>
          <p:cNvPr id="4" name="图片 3">
            <a:extLst>
              <a:ext uri="{FF2B5EF4-FFF2-40B4-BE49-F238E27FC236}">
                <a16:creationId xmlns:a16="http://schemas.microsoft.com/office/drawing/2014/main" id="{867BA970-82B5-4901-9552-C6E606CA2B50}"/>
              </a:ext>
            </a:extLst>
          </p:cNvPr>
          <p:cNvPicPr>
            <a:picLocks noChangeAspect="1"/>
          </p:cNvPicPr>
          <p:nvPr/>
        </p:nvPicPr>
        <p:blipFill>
          <a:blip r:embed="rId3"/>
          <a:stretch>
            <a:fillRect/>
          </a:stretch>
        </p:blipFill>
        <p:spPr>
          <a:xfrm>
            <a:off x="7103498" y="3197480"/>
            <a:ext cx="4534335" cy="2448541"/>
          </a:xfrm>
          <a:prstGeom prst="rect">
            <a:avLst/>
          </a:prstGeom>
        </p:spPr>
      </p:pic>
    </p:spTree>
    <p:extLst>
      <p:ext uri="{BB962C8B-B14F-4D97-AF65-F5344CB8AC3E}">
        <p14:creationId xmlns:p14="http://schemas.microsoft.com/office/powerpoint/2010/main" val="2134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40E39E-F85D-491B-B44D-1D68F07789B0}"/>
              </a:ext>
            </a:extLst>
          </p:cNvPr>
          <p:cNvSpPr>
            <a:spLocks noGrp="1"/>
          </p:cNvSpPr>
          <p:nvPr>
            <p:ph idx="1"/>
          </p:nvPr>
        </p:nvSpPr>
        <p:spPr/>
        <p:txBody>
          <a:bodyPr/>
          <a:lstStyle/>
          <a:p>
            <a:r>
              <a:rPr lang="zh-CN" altLang="en-US" dirty="0"/>
              <a:t>最接近</a:t>
            </a:r>
            <a:r>
              <a:rPr lang="en-US" altLang="zh-CN" dirty="0"/>
              <a:t>frog</a:t>
            </a:r>
            <a:r>
              <a:rPr lang="zh-CN" altLang="en-US" dirty="0"/>
              <a:t>的单词</a:t>
            </a:r>
            <a:endParaRPr lang="en-US" altLang="zh-CN" dirty="0"/>
          </a:p>
          <a:p>
            <a:r>
              <a:rPr lang="en-US" altLang="zh-CN" dirty="0"/>
              <a:t>Frogs</a:t>
            </a:r>
            <a:r>
              <a:rPr lang="zh-CN" altLang="en-US" dirty="0"/>
              <a:t>，</a:t>
            </a:r>
            <a:r>
              <a:rPr lang="en-US" altLang="zh-CN" dirty="0"/>
              <a:t>toad</a:t>
            </a:r>
            <a:r>
              <a:rPr lang="zh-CN" altLang="en-US" dirty="0"/>
              <a:t>，</a:t>
            </a:r>
            <a:r>
              <a:rPr lang="en-US" altLang="zh-CN" dirty="0" err="1"/>
              <a:t>litoria</a:t>
            </a:r>
            <a:r>
              <a:rPr lang="zh-CN" altLang="en-US" dirty="0"/>
              <a:t>，</a:t>
            </a:r>
            <a:r>
              <a:rPr lang="en-US" altLang="zh-CN" dirty="0" err="1"/>
              <a:t>leptodactylidae</a:t>
            </a:r>
            <a:r>
              <a:rPr lang="zh-CN" altLang="en-US" dirty="0"/>
              <a:t>，</a:t>
            </a:r>
            <a:r>
              <a:rPr lang="en-US" altLang="zh-CN" dirty="0"/>
              <a:t>rana</a:t>
            </a:r>
            <a:r>
              <a:rPr lang="zh-CN" altLang="en-US" dirty="0"/>
              <a:t>，</a:t>
            </a:r>
            <a:r>
              <a:rPr lang="en-US" altLang="zh-CN" dirty="0"/>
              <a:t>lizard</a:t>
            </a:r>
          </a:p>
          <a:p>
            <a:endParaRPr lang="zh-CN" altLang="en-US" dirty="0"/>
          </a:p>
        </p:txBody>
      </p:sp>
      <p:sp>
        <p:nvSpPr>
          <p:cNvPr id="3" name="标题 2">
            <a:extLst>
              <a:ext uri="{FF2B5EF4-FFF2-40B4-BE49-F238E27FC236}">
                <a16:creationId xmlns:a16="http://schemas.microsoft.com/office/drawing/2014/main" id="{6409D3F2-1CEB-4673-A1CA-5C3E22D1B0FA}"/>
              </a:ext>
            </a:extLst>
          </p:cNvPr>
          <p:cNvSpPr>
            <a:spLocks noGrp="1"/>
          </p:cNvSpPr>
          <p:nvPr>
            <p:ph type="title"/>
          </p:nvPr>
        </p:nvSpPr>
        <p:spPr/>
        <p:txBody>
          <a:bodyPr/>
          <a:lstStyle/>
          <a:p>
            <a:r>
              <a:rPr lang="en-US" altLang="zh-CN" dirty="0" err="1"/>
              <a:t>GloVe</a:t>
            </a:r>
            <a:r>
              <a:rPr lang="zh-CN" altLang="en-US" dirty="0"/>
              <a:t>的效果</a:t>
            </a:r>
          </a:p>
        </p:txBody>
      </p:sp>
      <p:pic>
        <p:nvPicPr>
          <p:cNvPr id="4" name="图片 3">
            <a:extLst>
              <a:ext uri="{FF2B5EF4-FFF2-40B4-BE49-F238E27FC236}">
                <a16:creationId xmlns:a16="http://schemas.microsoft.com/office/drawing/2014/main" id="{C64ABBD9-7A9D-4A84-BB9B-B93F3C5F2085}"/>
              </a:ext>
            </a:extLst>
          </p:cNvPr>
          <p:cNvPicPr>
            <a:picLocks noChangeAspect="1"/>
          </p:cNvPicPr>
          <p:nvPr/>
        </p:nvPicPr>
        <p:blipFill>
          <a:blip r:embed="rId2"/>
          <a:stretch>
            <a:fillRect/>
          </a:stretch>
        </p:blipFill>
        <p:spPr>
          <a:xfrm>
            <a:off x="720908" y="3549689"/>
            <a:ext cx="5316446" cy="2284682"/>
          </a:xfrm>
          <a:prstGeom prst="rect">
            <a:avLst/>
          </a:prstGeom>
        </p:spPr>
      </p:pic>
      <p:pic>
        <p:nvPicPr>
          <p:cNvPr id="5" name="图片 4">
            <a:extLst>
              <a:ext uri="{FF2B5EF4-FFF2-40B4-BE49-F238E27FC236}">
                <a16:creationId xmlns:a16="http://schemas.microsoft.com/office/drawing/2014/main" id="{E6F5D032-9948-4956-B36A-C4C52608FABF}"/>
              </a:ext>
            </a:extLst>
          </p:cNvPr>
          <p:cNvPicPr>
            <a:picLocks noChangeAspect="1"/>
          </p:cNvPicPr>
          <p:nvPr/>
        </p:nvPicPr>
        <p:blipFill>
          <a:blip r:embed="rId3"/>
          <a:stretch>
            <a:fillRect/>
          </a:stretch>
        </p:blipFill>
        <p:spPr>
          <a:xfrm>
            <a:off x="6403525" y="3714135"/>
            <a:ext cx="4950275" cy="2192033"/>
          </a:xfrm>
          <a:prstGeom prst="rect">
            <a:avLst/>
          </a:prstGeom>
        </p:spPr>
      </p:pic>
    </p:spTree>
    <p:extLst>
      <p:ext uri="{BB962C8B-B14F-4D97-AF65-F5344CB8AC3E}">
        <p14:creationId xmlns:p14="http://schemas.microsoft.com/office/powerpoint/2010/main" val="284449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3B917E-9E95-453E-8BBE-7D1AFD40D19A}"/>
              </a:ext>
            </a:extLst>
          </p:cNvPr>
          <p:cNvSpPr>
            <a:spLocks noGrp="1"/>
          </p:cNvSpPr>
          <p:nvPr>
            <p:ph idx="1"/>
          </p:nvPr>
        </p:nvSpPr>
        <p:spPr/>
        <p:txBody>
          <a:bodyPr/>
          <a:lstStyle/>
          <a:p>
            <a:r>
              <a:rPr lang="zh-CN" altLang="en-US" dirty="0"/>
              <a:t>内部评测和外部评测</a:t>
            </a:r>
            <a:endParaRPr lang="en-US" altLang="zh-CN" dirty="0"/>
          </a:p>
          <a:p>
            <a:r>
              <a:rPr lang="zh-CN" altLang="en-US" dirty="0"/>
              <a:t>内部评测</a:t>
            </a:r>
            <a:endParaRPr lang="en-US" altLang="zh-CN" dirty="0"/>
          </a:p>
          <a:p>
            <a:pPr lvl="1"/>
            <a:r>
              <a:rPr lang="zh-CN" altLang="en-US" dirty="0"/>
              <a:t>在具体的中间子任务上评测，速度快，帮助理解系统，不确定对实际任务是否有帮助</a:t>
            </a:r>
            <a:endParaRPr lang="en-US" altLang="zh-CN" dirty="0"/>
          </a:p>
          <a:p>
            <a:r>
              <a:rPr lang="zh-CN" altLang="en-US" dirty="0"/>
              <a:t>外部评测</a:t>
            </a:r>
            <a:endParaRPr lang="en-US" altLang="zh-CN" dirty="0"/>
          </a:p>
          <a:p>
            <a:pPr lvl="1"/>
            <a:r>
              <a:rPr lang="zh-CN" altLang="en-US" dirty="0"/>
              <a:t>在实际任务上评测，需要花费大量时间，通常难以确定评测效果不好的原因，需要对照实验证明效果的好坏</a:t>
            </a:r>
          </a:p>
        </p:txBody>
      </p:sp>
      <p:sp>
        <p:nvSpPr>
          <p:cNvPr id="3" name="标题 2">
            <a:extLst>
              <a:ext uri="{FF2B5EF4-FFF2-40B4-BE49-F238E27FC236}">
                <a16:creationId xmlns:a16="http://schemas.microsoft.com/office/drawing/2014/main" id="{71C36858-6230-4809-A06E-910DB44AE49E}"/>
              </a:ext>
            </a:extLst>
          </p:cNvPr>
          <p:cNvSpPr>
            <a:spLocks noGrp="1"/>
          </p:cNvSpPr>
          <p:nvPr>
            <p:ph type="title"/>
          </p:nvPr>
        </p:nvSpPr>
        <p:spPr/>
        <p:txBody>
          <a:bodyPr/>
          <a:lstStyle/>
          <a:p>
            <a:r>
              <a:rPr lang="zh-CN" altLang="en-US" dirty="0"/>
              <a:t>如何评价词向量的效果</a:t>
            </a:r>
          </a:p>
        </p:txBody>
      </p:sp>
    </p:spTree>
    <p:extLst>
      <p:ext uri="{BB962C8B-B14F-4D97-AF65-F5344CB8AC3E}">
        <p14:creationId xmlns:p14="http://schemas.microsoft.com/office/powerpoint/2010/main" val="1950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52FCB29-DB76-434C-B5C9-0046E9D01ECA}"/>
                  </a:ext>
                </a:extLst>
              </p:cNvPr>
              <p:cNvSpPr>
                <a:spLocks noGrp="1"/>
              </p:cNvSpPr>
              <p:nvPr>
                <p:ph idx="1"/>
              </p:nvPr>
            </p:nvSpPr>
            <p:spPr/>
            <p:txBody>
              <a:bodyPr/>
              <a:lstStyle/>
              <a:p>
                <a:r>
                  <a:rPr lang="zh-CN" altLang="en-US" dirty="0"/>
                  <a:t>词向量类比</a:t>
                </a:r>
                <a:endParaRPr lang="en-US" altLang="zh-CN" dirty="0"/>
              </a:p>
              <a:p>
                <a:r>
                  <a:rPr lang="en-US" altLang="zh-CN" dirty="0"/>
                  <a:t>a:b::c:</a:t>
                </a:r>
                <a:r>
                  <a:rPr lang="zh-CN" altLang="en-US" dirty="0"/>
                  <a:t>？</a:t>
                </a:r>
                <a:r>
                  <a:rPr lang="en-US" altLang="zh-CN" dirty="0"/>
                  <a:t>(</a:t>
                </a:r>
                <a:r>
                  <a:rPr lang="en-US" altLang="zh-CN" dirty="0" err="1"/>
                  <a:t>man:woman</a:t>
                </a:r>
                <a:r>
                  <a:rPr lang="en-US" altLang="zh-CN" dirty="0"/>
                  <a:t>::king:</a:t>
                </a:r>
                <a:r>
                  <a:rPr lang="zh-CN" altLang="en-US" dirty="0"/>
                  <a:t>？</a:t>
                </a:r>
                <a:r>
                  <a:rPr lang="en-US" altLang="zh-CN" dirty="0"/>
                  <a:t>)</a:t>
                </a:r>
                <a:r>
                  <a:rPr lang="zh-CN" altLang="en-US" dirty="0"/>
                  <a:t>→</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num>
                      <m:den>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den>
                    </m:f>
                  </m:oMath>
                </a14:m>
                <a:endParaRPr lang="en-US" altLang="zh-CN" dirty="0"/>
              </a:p>
              <a:p>
                <a:r>
                  <a:rPr lang="zh-CN" altLang="en-US" dirty="0"/>
                  <a:t>通过评价词向量的余弦距离相加后捕获的语义信息和语法类比问题的效果评测词向量</a:t>
                </a:r>
                <a:endParaRPr lang="en-US" altLang="zh-CN" dirty="0"/>
              </a:p>
              <a:p>
                <a:r>
                  <a:rPr lang="zh-CN" altLang="en-US" dirty="0"/>
                  <a:t>问题：</a:t>
                </a:r>
                <a:endParaRPr lang="en-US" altLang="zh-CN" dirty="0"/>
              </a:p>
              <a:p>
                <a:pPr lvl="1"/>
                <a:r>
                  <a:rPr lang="zh-CN" altLang="en-US" dirty="0"/>
                  <a:t>如果带评测的信息是非线性的</a:t>
                </a:r>
              </a:p>
            </p:txBody>
          </p:sp>
        </mc:Choice>
        <mc:Fallback xmlns="">
          <p:sp>
            <p:nvSpPr>
              <p:cNvPr id="2" name="内容占位符 1">
                <a:extLst>
                  <a:ext uri="{FF2B5EF4-FFF2-40B4-BE49-F238E27FC236}">
                    <a16:creationId xmlns:a16="http://schemas.microsoft.com/office/drawing/2014/main" id="{552FCB29-DB76-434C-B5C9-0046E9D01ECA}"/>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93CC5F78-9BAF-442C-8B62-4634CCA44F25}"/>
              </a:ext>
            </a:extLst>
          </p:cNvPr>
          <p:cNvSpPr>
            <a:spLocks noGrp="1"/>
          </p:cNvSpPr>
          <p:nvPr>
            <p:ph type="title"/>
          </p:nvPr>
        </p:nvSpPr>
        <p:spPr/>
        <p:txBody>
          <a:bodyPr/>
          <a:lstStyle/>
          <a:p>
            <a:r>
              <a:rPr lang="zh-CN" altLang="en-US" dirty="0"/>
              <a:t>内在词向量评测</a:t>
            </a:r>
          </a:p>
        </p:txBody>
      </p:sp>
      <p:pic>
        <p:nvPicPr>
          <p:cNvPr id="4" name="图片 3">
            <a:extLst>
              <a:ext uri="{FF2B5EF4-FFF2-40B4-BE49-F238E27FC236}">
                <a16:creationId xmlns:a16="http://schemas.microsoft.com/office/drawing/2014/main" id="{9BAF9BB6-FD46-4E86-8E44-BE50A2FA93ED}"/>
              </a:ext>
            </a:extLst>
          </p:cNvPr>
          <p:cNvPicPr>
            <a:picLocks noChangeAspect="1"/>
          </p:cNvPicPr>
          <p:nvPr/>
        </p:nvPicPr>
        <p:blipFill>
          <a:blip r:embed="rId3"/>
          <a:stretch>
            <a:fillRect/>
          </a:stretch>
        </p:blipFill>
        <p:spPr>
          <a:xfrm>
            <a:off x="6430298" y="3654456"/>
            <a:ext cx="3637934" cy="3245877"/>
          </a:xfrm>
          <a:prstGeom prst="rect">
            <a:avLst/>
          </a:prstGeom>
        </p:spPr>
      </p:pic>
    </p:spTree>
    <p:extLst>
      <p:ext uri="{BB962C8B-B14F-4D97-AF65-F5344CB8AC3E}">
        <p14:creationId xmlns:p14="http://schemas.microsoft.com/office/powerpoint/2010/main" val="542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25FB402-22B4-4B92-BF16-4350AD4DB1EF}"/>
              </a:ext>
            </a:extLst>
          </p:cNvPr>
          <p:cNvPicPr>
            <a:picLocks noGrp="1" noChangeAspect="1"/>
          </p:cNvPicPr>
          <p:nvPr>
            <p:ph idx="1"/>
          </p:nvPr>
        </p:nvPicPr>
        <p:blipFill>
          <a:blip r:embed="rId2"/>
          <a:stretch>
            <a:fillRect/>
          </a:stretch>
        </p:blipFill>
        <p:spPr>
          <a:xfrm>
            <a:off x="648649" y="1690688"/>
            <a:ext cx="5447351" cy="4351338"/>
          </a:xfrm>
          <a:prstGeom prst="rect">
            <a:avLst/>
          </a:prstGeom>
        </p:spPr>
      </p:pic>
      <p:sp>
        <p:nvSpPr>
          <p:cNvPr id="3" name="标题 2">
            <a:extLst>
              <a:ext uri="{FF2B5EF4-FFF2-40B4-BE49-F238E27FC236}">
                <a16:creationId xmlns:a16="http://schemas.microsoft.com/office/drawing/2014/main" id="{1E809728-0744-4F45-9CA3-936E29D5CB96}"/>
              </a:ext>
            </a:extLst>
          </p:cNvPr>
          <p:cNvSpPr>
            <a:spLocks noGrp="1"/>
          </p:cNvSpPr>
          <p:nvPr>
            <p:ph type="title"/>
          </p:nvPr>
        </p:nvSpPr>
        <p:spPr/>
        <p:txBody>
          <a:bodyPr/>
          <a:lstStyle/>
          <a:p>
            <a:r>
              <a:rPr lang="en-US" altLang="zh-CN" dirty="0" err="1"/>
              <a:t>GloVe</a:t>
            </a:r>
            <a:r>
              <a:rPr lang="zh-CN" altLang="en-US" dirty="0"/>
              <a:t>的可视化评测</a:t>
            </a:r>
          </a:p>
        </p:txBody>
      </p:sp>
      <p:pic>
        <p:nvPicPr>
          <p:cNvPr id="5" name="图片 4">
            <a:extLst>
              <a:ext uri="{FF2B5EF4-FFF2-40B4-BE49-F238E27FC236}">
                <a16:creationId xmlns:a16="http://schemas.microsoft.com/office/drawing/2014/main" id="{DDCB2994-7C1C-4B27-863D-75DA62FD385D}"/>
              </a:ext>
            </a:extLst>
          </p:cNvPr>
          <p:cNvPicPr>
            <a:picLocks noChangeAspect="1"/>
          </p:cNvPicPr>
          <p:nvPr/>
        </p:nvPicPr>
        <p:blipFill>
          <a:blip r:embed="rId3"/>
          <a:stretch>
            <a:fillRect/>
          </a:stretch>
        </p:blipFill>
        <p:spPr>
          <a:xfrm>
            <a:off x="6285551" y="1690688"/>
            <a:ext cx="5536560" cy="4351338"/>
          </a:xfrm>
          <a:prstGeom prst="rect">
            <a:avLst/>
          </a:prstGeom>
        </p:spPr>
      </p:pic>
      <p:pic>
        <p:nvPicPr>
          <p:cNvPr id="6" name="图片 5">
            <a:extLst>
              <a:ext uri="{FF2B5EF4-FFF2-40B4-BE49-F238E27FC236}">
                <a16:creationId xmlns:a16="http://schemas.microsoft.com/office/drawing/2014/main" id="{9F73DD85-0C84-47B8-9E1A-6CC93692541E}"/>
              </a:ext>
            </a:extLst>
          </p:cNvPr>
          <p:cNvPicPr>
            <a:picLocks noChangeAspect="1"/>
          </p:cNvPicPr>
          <p:nvPr/>
        </p:nvPicPr>
        <p:blipFill>
          <a:blip r:embed="rId4"/>
          <a:stretch>
            <a:fillRect/>
          </a:stretch>
        </p:blipFill>
        <p:spPr>
          <a:xfrm>
            <a:off x="2696525" y="1337470"/>
            <a:ext cx="6419850" cy="5057775"/>
          </a:xfrm>
          <a:prstGeom prst="rect">
            <a:avLst/>
          </a:prstGeom>
        </p:spPr>
      </p:pic>
    </p:spTree>
    <p:extLst>
      <p:ext uri="{BB962C8B-B14F-4D97-AF65-F5344CB8AC3E}">
        <p14:creationId xmlns:p14="http://schemas.microsoft.com/office/powerpoint/2010/main" val="17449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5F3EB9-A28E-4B6E-B372-9B06B5E9EB69}"/>
              </a:ext>
            </a:extLst>
          </p:cNvPr>
          <p:cNvSpPr>
            <a:spLocks noGrp="1"/>
          </p:cNvSpPr>
          <p:nvPr>
            <p:ph idx="1"/>
          </p:nvPr>
        </p:nvSpPr>
        <p:spPr/>
        <p:txBody>
          <a:bodyPr/>
          <a:lstStyle/>
          <a:p>
            <a:r>
              <a:rPr lang="en-US" altLang="zh-CN" dirty="0" err="1"/>
              <a:t>GloVe</a:t>
            </a:r>
            <a:r>
              <a:rPr lang="zh-CN" altLang="en-US" dirty="0"/>
              <a:t>词向量效果</a:t>
            </a:r>
            <a:endParaRPr lang="en-US" altLang="zh-CN" dirty="0"/>
          </a:p>
          <a:p>
            <a:endParaRPr lang="zh-CN" altLang="en-US" dirty="0"/>
          </a:p>
        </p:txBody>
      </p:sp>
      <p:sp>
        <p:nvSpPr>
          <p:cNvPr id="3" name="标题 2">
            <a:extLst>
              <a:ext uri="{FF2B5EF4-FFF2-40B4-BE49-F238E27FC236}">
                <a16:creationId xmlns:a16="http://schemas.microsoft.com/office/drawing/2014/main" id="{A32B694F-0A3F-4456-96A3-31ECBD41875D}"/>
              </a:ext>
            </a:extLst>
          </p:cNvPr>
          <p:cNvSpPr>
            <a:spLocks noGrp="1"/>
          </p:cNvSpPr>
          <p:nvPr>
            <p:ph type="title"/>
          </p:nvPr>
        </p:nvSpPr>
        <p:spPr/>
        <p:txBody>
          <a:bodyPr/>
          <a:lstStyle/>
          <a:p>
            <a:r>
              <a:rPr lang="zh-CN" altLang="en-US" dirty="0"/>
              <a:t>类比评测和超参数</a:t>
            </a:r>
          </a:p>
        </p:txBody>
      </p:sp>
      <p:pic>
        <p:nvPicPr>
          <p:cNvPr id="4" name="图片 3">
            <a:extLst>
              <a:ext uri="{FF2B5EF4-FFF2-40B4-BE49-F238E27FC236}">
                <a16:creationId xmlns:a16="http://schemas.microsoft.com/office/drawing/2014/main" id="{27309760-CDF7-4D2F-964E-A20D1D18D413}"/>
              </a:ext>
            </a:extLst>
          </p:cNvPr>
          <p:cNvPicPr>
            <a:picLocks noChangeAspect="1"/>
          </p:cNvPicPr>
          <p:nvPr/>
        </p:nvPicPr>
        <p:blipFill>
          <a:blip r:embed="rId2"/>
          <a:stretch>
            <a:fillRect/>
          </a:stretch>
        </p:blipFill>
        <p:spPr>
          <a:xfrm>
            <a:off x="2790825" y="2544864"/>
            <a:ext cx="6610350" cy="3400425"/>
          </a:xfrm>
          <a:prstGeom prst="rect">
            <a:avLst/>
          </a:prstGeom>
        </p:spPr>
      </p:pic>
    </p:spTree>
    <p:extLst>
      <p:ext uri="{BB962C8B-B14F-4D97-AF65-F5344CB8AC3E}">
        <p14:creationId xmlns:p14="http://schemas.microsoft.com/office/powerpoint/2010/main" val="229672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5F3EB9-A28E-4B6E-B372-9B06B5E9EB69}"/>
              </a:ext>
            </a:extLst>
          </p:cNvPr>
          <p:cNvSpPr>
            <a:spLocks noGrp="1"/>
          </p:cNvSpPr>
          <p:nvPr>
            <p:ph idx="1"/>
          </p:nvPr>
        </p:nvSpPr>
        <p:spPr/>
        <p:txBody>
          <a:bodyPr/>
          <a:lstStyle/>
          <a:p>
            <a:r>
              <a:rPr lang="zh-CN" altLang="en-US" dirty="0"/>
              <a:t>训练数据越多效果越好</a:t>
            </a:r>
            <a:endParaRPr lang="en-US" altLang="zh-CN" dirty="0"/>
          </a:p>
          <a:p>
            <a:r>
              <a:rPr lang="zh-CN" altLang="en-US" dirty="0"/>
              <a:t>维基百科比新闻语料的训练效果更好</a:t>
            </a:r>
            <a:endParaRPr lang="en-US" altLang="zh-CN" dirty="0"/>
          </a:p>
          <a:p>
            <a:r>
              <a:rPr lang="zh-CN" altLang="en-US" dirty="0"/>
              <a:t>词向量大约在</a:t>
            </a:r>
            <a:r>
              <a:rPr lang="en-US" altLang="zh-CN" dirty="0"/>
              <a:t>300</a:t>
            </a:r>
            <a:r>
              <a:rPr lang="zh-CN" altLang="en-US" dirty="0"/>
              <a:t>维的时候收益最高</a:t>
            </a:r>
          </a:p>
        </p:txBody>
      </p:sp>
      <p:sp>
        <p:nvSpPr>
          <p:cNvPr id="3" name="标题 2">
            <a:extLst>
              <a:ext uri="{FF2B5EF4-FFF2-40B4-BE49-F238E27FC236}">
                <a16:creationId xmlns:a16="http://schemas.microsoft.com/office/drawing/2014/main" id="{A32B694F-0A3F-4456-96A3-31ECBD41875D}"/>
              </a:ext>
            </a:extLst>
          </p:cNvPr>
          <p:cNvSpPr>
            <a:spLocks noGrp="1"/>
          </p:cNvSpPr>
          <p:nvPr>
            <p:ph type="title"/>
          </p:nvPr>
        </p:nvSpPr>
        <p:spPr/>
        <p:txBody>
          <a:bodyPr/>
          <a:lstStyle/>
          <a:p>
            <a:r>
              <a:rPr lang="zh-CN" altLang="en-US" dirty="0"/>
              <a:t>类比评测和超参数</a:t>
            </a:r>
          </a:p>
        </p:txBody>
      </p:sp>
      <p:pic>
        <p:nvPicPr>
          <p:cNvPr id="5" name="图片 4">
            <a:extLst>
              <a:ext uri="{FF2B5EF4-FFF2-40B4-BE49-F238E27FC236}">
                <a16:creationId xmlns:a16="http://schemas.microsoft.com/office/drawing/2014/main" id="{F158C9BA-E515-410B-86D2-C8237DBE1D86}"/>
              </a:ext>
            </a:extLst>
          </p:cNvPr>
          <p:cNvPicPr>
            <a:picLocks noChangeAspect="1"/>
          </p:cNvPicPr>
          <p:nvPr/>
        </p:nvPicPr>
        <p:blipFill>
          <a:blip r:embed="rId2"/>
          <a:stretch>
            <a:fillRect/>
          </a:stretch>
        </p:blipFill>
        <p:spPr>
          <a:xfrm>
            <a:off x="956187" y="3233193"/>
            <a:ext cx="5700252" cy="3354573"/>
          </a:xfrm>
          <a:prstGeom prst="rect">
            <a:avLst/>
          </a:prstGeom>
        </p:spPr>
      </p:pic>
      <p:pic>
        <p:nvPicPr>
          <p:cNvPr id="6" name="图片 5">
            <a:extLst>
              <a:ext uri="{FF2B5EF4-FFF2-40B4-BE49-F238E27FC236}">
                <a16:creationId xmlns:a16="http://schemas.microsoft.com/office/drawing/2014/main" id="{8C7BBF01-7183-4A02-9000-727587210E49}"/>
              </a:ext>
            </a:extLst>
          </p:cNvPr>
          <p:cNvPicPr>
            <a:picLocks noChangeAspect="1"/>
          </p:cNvPicPr>
          <p:nvPr/>
        </p:nvPicPr>
        <p:blipFill>
          <a:blip r:embed="rId3"/>
          <a:stretch>
            <a:fillRect/>
          </a:stretch>
        </p:blipFill>
        <p:spPr>
          <a:xfrm>
            <a:off x="6823587" y="2957974"/>
            <a:ext cx="4981575" cy="3714750"/>
          </a:xfrm>
          <a:prstGeom prst="rect">
            <a:avLst/>
          </a:prstGeom>
        </p:spPr>
      </p:pic>
    </p:spTree>
    <p:extLst>
      <p:ext uri="{BB962C8B-B14F-4D97-AF65-F5344CB8AC3E}">
        <p14:creationId xmlns:p14="http://schemas.microsoft.com/office/powerpoint/2010/main" val="16407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159CD4-7413-417A-91F0-A2C00293BCD5}"/>
              </a:ext>
            </a:extLst>
          </p:cNvPr>
          <p:cNvSpPr>
            <a:spLocks noGrp="1"/>
          </p:cNvSpPr>
          <p:nvPr>
            <p:ph idx="1"/>
          </p:nvPr>
        </p:nvSpPr>
        <p:spPr/>
        <p:txBody>
          <a:bodyPr/>
          <a:lstStyle/>
          <a:p>
            <a:r>
              <a:rPr lang="zh-CN" altLang="en-US" dirty="0"/>
              <a:t>基于词向量的命名实体识别：从文本中识别人名、机构名或地名</a:t>
            </a:r>
          </a:p>
        </p:txBody>
      </p:sp>
      <p:sp>
        <p:nvSpPr>
          <p:cNvPr id="3" name="标题 2">
            <a:extLst>
              <a:ext uri="{FF2B5EF4-FFF2-40B4-BE49-F238E27FC236}">
                <a16:creationId xmlns:a16="http://schemas.microsoft.com/office/drawing/2014/main" id="{E5041743-EF60-4BA7-B4AE-752D08C05FD2}"/>
              </a:ext>
            </a:extLst>
          </p:cNvPr>
          <p:cNvSpPr>
            <a:spLocks noGrp="1"/>
          </p:cNvSpPr>
          <p:nvPr>
            <p:ph type="title"/>
          </p:nvPr>
        </p:nvSpPr>
        <p:spPr/>
        <p:txBody>
          <a:bodyPr/>
          <a:lstStyle/>
          <a:p>
            <a:r>
              <a:rPr lang="zh-CN" altLang="en-US" dirty="0"/>
              <a:t>外部评测</a:t>
            </a:r>
          </a:p>
        </p:txBody>
      </p:sp>
      <p:pic>
        <p:nvPicPr>
          <p:cNvPr id="4" name="图片 3">
            <a:extLst>
              <a:ext uri="{FF2B5EF4-FFF2-40B4-BE49-F238E27FC236}">
                <a16:creationId xmlns:a16="http://schemas.microsoft.com/office/drawing/2014/main" id="{01418787-98DB-48A4-B883-F51216DF6C6B}"/>
              </a:ext>
            </a:extLst>
          </p:cNvPr>
          <p:cNvPicPr>
            <a:picLocks noChangeAspect="1"/>
          </p:cNvPicPr>
          <p:nvPr/>
        </p:nvPicPr>
        <p:blipFill>
          <a:blip r:embed="rId2"/>
          <a:stretch>
            <a:fillRect/>
          </a:stretch>
        </p:blipFill>
        <p:spPr>
          <a:xfrm>
            <a:off x="2986395" y="2331821"/>
            <a:ext cx="6000290" cy="4397159"/>
          </a:xfrm>
          <a:prstGeom prst="rect">
            <a:avLst/>
          </a:prstGeom>
        </p:spPr>
      </p:pic>
    </p:spTree>
    <p:extLst>
      <p:ext uri="{BB962C8B-B14F-4D97-AF65-F5344CB8AC3E}">
        <p14:creationId xmlns:p14="http://schemas.microsoft.com/office/powerpoint/2010/main" val="247973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6C0DB5C-A846-47C0-BBC7-402EDCC3B28B}"/>
                  </a:ext>
                </a:extLst>
              </p:cNvPr>
              <p:cNvSpPr>
                <a:spLocks noGrp="1"/>
              </p:cNvSpPr>
              <p:nvPr>
                <p:ph idx="1"/>
              </p:nvPr>
            </p:nvSpPr>
            <p:spPr/>
            <p:txBody>
              <a:bodyPr/>
              <a:lstStyle/>
              <a:p>
                <a:r>
                  <a:rPr lang="zh-CN" altLang="en-US" dirty="0"/>
                  <a:t>训练数据集包含</a:t>
                </a:r>
                <a:r>
                  <a:rPr lang="en-US" altLang="zh-CN" dirty="0"/>
                  <a:t>N</a:t>
                </a:r>
                <a:r>
                  <a:rPr lang="zh-CN" altLang="en-US" dirty="0"/>
                  <a:t>条样本数据</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sSubSup>
                    </m:oMath>
                  </m:oMathPara>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zh-CN" altLang="en-US" i="1" smtClean="0">
                        <a:latin typeface="Cambria Math" panose="02040503050406030204" pitchFamily="18" charset="0"/>
                      </a:rPr>
                      <m:t>是</m:t>
                    </m:r>
                  </m:oMath>
                </a14:m>
                <a:r>
                  <a:rPr lang="zh-CN" altLang="en-US" dirty="0"/>
                  <a:t>输入，如词</a:t>
                </a:r>
                <a:r>
                  <a:rPr lang="en-US" altLang="zh-CN" dirty="0"/>
                  <a:t>(</a:t>
                </a:r>
                <a:r>
                  <a:rPr lang="zh-CN" altLang="en-US" dirty="0"/>
                  <a:t>索引或向量</a:t>
                </a:r>
                <a:r>
                  <a:rPr lang="en-US" altLang="zh-CN" dirty="0"/>
                  <a:t>)</a:t>
                </a:r>
                <a:r>
                  <a:rPr lang="zh-CN" altLang="en-US" dirty="0"/>
                  <a:t>，句子或文档</a:t>
                </a:r>
                <a:endParaRPr lang="en-US" altLang="zh-CN" dirty="0"/>
              </a:p>
              <a:p>
                <a:pPr lvl="1"/>
                <a:r>
                  <a:rPr lang="zh-CN" altLang="en-US" dirty="0"/>
                  <a:t>向量维度是</a:t>
                </a:r>
                <a:r>
                  <a:rPr lang="en-US" altLang="zh-CN" dirty="0"/>
                  <a:t>d</a:t>
                </a: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lang="zh-CN" altLang="en-US" dirty="0"/>
                  <a:t>是类别标签（</a:t>
                </a:r>
                <a:r>
                  <a:rPr lang="en-US" altLang="zh-CN" dirty="0"/>
                  <a:t>C</a:t>
                </a:r>
                <a:r>
                  <a:rPr lang="zh-CN" altLang="en-US" dirty="0"/>
                  <a:t>类中的一类），是需要模型预测的信息</a:t>
                </a:r>
                <a:endParaRPr lang="en-US" altLang="zh-CN" dirty="0"/>
              </a:p>
              <a:p>
                <a:pPr lvl="1"/>
                <a:r>
                  <a:rPr lang="zh-CN" altLang="en-US" dirty="0"/>
                  <a:t>类别：情感标签、实体类别、股票买卖决策</a:t>
                </a:r>
                <a:endParaRPr lang="en-US" altLang="zh-CN" dirty="0"/>
              </a:p>
              <a:p>
                <a:pPr lvl="1"/>
                <a:r>
                  <a:rPr lang="zh-CN" altLang="en-US" dirty="0"/>
                  <a:t>字或词</a:t>
                </a:r>
                <a:endParaRPr lang="en-US" altLang="zh-CN" dirty="0"/>
              </a:p>
              <a:p>
                <a:pPr lvl="1"/>
                <a:r>
                  <a:rPr lang="zh-CN" altLang="en-US" dirty="0"/>
                  <a:t>多词构成的序列</a:t>
                </a:r>
              </a:p>
            </p:txBody>
          </p:sp>
        </mc:Choice>
        <mc:Fallback xmlns="">
          <p:sp>
            <p:nvSpPr>
              <p:cNvPr id="2" name="内容占位符 1">
                <a:extLst>
                  <a:ext uri="{FF2B5EF4-FFF2-40B4-BE49-F238E27FC236}">
                    <a16:creationId xmlns:a16="http://schemas.microsoft.com/office/drawing/2014/main" id="{66C0DB5C-A846-47C0-BBC7-402EDCC3B28B}"/>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88E8C60-9618-4CF1-9380-E62F7510EC08}"/>
              </a:ext>
            </a:extLst>
          </p:cNvPr>
          <p:cNvSpPr>
            <a:spLocks noGrp="1"/>
          </p:cNvSpPr>
          <p:nvPr>
            <p:ph type="title"/>
          </p:nvPr>
        </p:nvSpPr>
        <p:spPr/>
        <p:txBody>
          <a:bodyPr/>
          <a:lstStyle/>
          <a:p>
            <a:r>
              <a:rPr lang="zh-CN" altLang="en-US" dirty="0"/>
              <a:t>评论文本分类</a:t>
            </a:r>
          </a:p>
        </p:txBody>
      </p:sp>
    </p:spTree>
    <p:extLst>
      <p:ext uri="{BB962C8B-B14F-4D97-AF65-F5344CB8AC3E}">
        <p14:creationId xmlns:p14="http://schemas.microsoft.com/office/powerpoint/2010/main" val="23970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6B50AC-F2AD-4DB7-8291-71EEB3712E3C}"/>
              </a:ext>
            </a:extLst>
          </p:cNvPr>
          <p:cNvSpPr>
            <a:spLocks noGrp="1"/>
          </p:cNvSpPr>
          <p:nvPr>
            <p:ph idx="1"/>
          </p:nvPr>
        </p:nvSpPr>
        <p:spPr/>
        <p:txBody>
          <a:bodyPr/>
          <a:lstStyle/>
          <a:p>
            <a:r>
              <a:rPr lang="zh-CN" altLang="en-US" dirty="0"/>
              <a:t>作为语言知识库价值很大，单对语义细节的表示能力不强</a:t>
            </a:r>
            <a:endParaRPr lang="en-US" altLang="zh-CN" dirty="0"/>
          </a:p>
          <a:p>
            <a:pPr lvl="1"/>
            <a:r>
              <a:rPr lang="en-US" altLang="zh-CN" dirty="0"/>
              <a:t>WordNet</a:t>
            </a:r>
            <a:r>
              <a:rPr lang="zh-CN" altLang="en-US" dirty="0"/>
              <a:t>中</a:t>
            </a:r>
            <a:r>
              <a:rPr lang="en-US" altLang="zh-CN" dirty="0"/>
              <a:t>”proficient”</a:t>
            </a:r>
            <a:r>
              <a:rPr lang="zh-CN" altLang="en-US" dirty="0"/>
              <a:t>和</a:t>
            </a:r>
            <a:r>
              <a:rPr lang="en-US" altLang="zh-CN" dirty="0"/>
              <a:t>”good”</a:t>
            </a:r>
            <a:r>
              <a:rPr lang="zh-CN" altLang="en-US" dirty="0"/>
              <a:t>是同义词，但实际上，只在某些语言场景中两者才是同义词。</a:t>
            </a:r>
            <a:endParaRPr lang="en-US" altLang="zh-CN" dirty="0"/>
          </a:p>
          <a:p>
            <a:r>
              <a:rPr lang="zh-CN" altLang="en-US" dirty="0"/>
              <a:t>难以覆盖词汇产生的新语义</a:t>
            </a:r>
            <a:endParaRPr lang="en-US" altLang="zh-CN" dirty="0"/>
          </a:p>
          <a:p>
            <a:pPr lvl="1"/>
            <a:r>
              <a:rPr lang="zh-CN" altLang="en-US" dirty="0"/>
              <a:t>如“后浪”，“凡尔赛”，“打工人”</a:t>
            </a:r>
            <a:endParaRPr lang="en-US" altLang="zh-CN" dirty="0"/>
          </a:p>
          <a:p>
            <a:r>
              <a:rPr lang="zh-CN" altLang="en-US" dirty="0"/>
              <a:t>存在一定的主观性</a:t>
            </a:r>
            <a:endParaRPr lang="en-US" altLang="zh-CN" dirty="0"/>
          </a:p>
          <a:p>
            <a:r>
              <a:rPr lang="zh-CN" altLang="en-US" dirty="0"/>
              <a:t>需要人工创建和调整</a:t>
            </a:r>
            <a:endParaRPr lang="en-US" altLang="zh-CN" dirty="0"/>
          </a:p>
          <a:p>
            <a:r>
              <a:rPr lang="zh-CN" altLang="en-US" dirty="0"/>
              <a:t>不能准确计算词汇的相似度</a:t>
            </a:r>
          </a:p>
        </p:txBody>
      </p:sp>
      <p:sp>
        <p:nvSpPr>
          <p:cNvPr id="3" name="标题 2">
            <a:extLst>
              <a:ext uri="{FF2B5EF4-FFF2-40B4-BE49-F238E27FC236}">
                <a16:creationId xmlns:a16="http://schemas.microsoft.com/office/drawing/2014/main" id="{A38BA6E0-FC06-49CB-BECD-9DF6BA232F3E}"/>
              </a:ext>
            </a:extLst>
          </p:cNvPr>
          <p:cNvSpPr>
            <a:spLocks noGrp="1"/>
          </p:cNvSpPr>
          <p:nvPr>
            <p:ph type="title"/>
          </p:nvPr>
        </p:nvSpPr>
        <p:spPr/>
        <p:txBody>
          <a:bodyPr/>
          <a:lstStyle/>
          <a:p>
            <a:r>
              <a:rPr lang="en-US" altLang="zh-CN" dirty="0"/>
              <a:t>WordNet</a:t>
            </a:r>
            <a:r>
              <a:rPr lang="zh-CN" altLang="en-US" dirty="0"/>
              <a:t>和</a:t>
            </a:r>
            <a:r>
              <a:rPr lang="en-US" altLang="zh-CN" dirty="0" err="1"/>
              <a:t>HowNet</a:t>
            </a:r>
            <a:r>
              <a:rPr lang="zh-CN" altLang="en-US" dirty="0"/>
              <a:t>存在的问题</a:t>
            </a:r>
          </a:p>
        </p:txBody>
      </p:sp>
    </p:spTree>
    <p:extLst>
      <p:ext uri="{BB962C8B-B14F-4D97-AF65-F5344CB8AC3E}">
        <p14:creationId xmlns:p14="http://schemas.microsoft.com/office/powerpoint/2010/main" val="21017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10266C1-4C01-417F-A116-0637B69F44B5}"/>
                  </a:ext>
                </a:extLst>
              </p:cNvPr>
              <p:cNvSpPr>
                <a:spLocks noGrp="1"/>
              </p:cNvSpPr>
              <p:nvPr>
                <p:ph idx="1"/>
              </p:nvPr>
            </p:nvSpPr>
            <p:spPr/>
            <p:txBody>
              <a:bodyPr/>
              <a:lstStyle/>
              <a:p>
                <a:r>
                  <a:rPr lang="zh-CN" altLang="en-US" dirty="0"/>
                  <a:t>训练数据</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sSubSup>
                  </m:oMath>
                </a14:m>
                <a:endParaRPr lang="en-US" altLang="zh-CN" dirty="0"/>
              </a:p>
              <a:p>
                <a:r>
                  <a:rPr lang="zh-CN" altLang="en-US" dirty="0"/>
                  <a:t>简单的分类示例</a:t>
                </a:r>
                <a:endParaRPr lang="en-US" altLang="zh-CN" dirty="0"/>
              </a:p>
              <a:p>
                <a:pPr lvl="1"/>
                <a:r>
                  <a:rPr lang="zh-CN" altLang="en-US" dirty="0"/>
                  <a:t>需要分类的词向量是</a:t>
                </a:r>
                <a:r>
                  <a:rPr lang="en-US" altLang="zh-CN" dirty="0"/>
                  <a:t>2</a:t>
                </a:r>
                <a:r>
                  <a:rPr lang="zh-CN" altLang="en-US" dirty="0"/>
                  <a:t>维的</a:t>
                </a:r>
                <a:endParaRPr lang="en-US" altLang="zh-CN" dirty="0"/>
              </a:p>
              <a:p>
                <a:pPr lvl="1"/>
                <a:r>
                  <a:rPr lang="zh-CN" altLang="en-US" dirty="0"/>
                  <a:t>适用</a:t>
                </a:r>
                <a:r>
                  <a:rPr lang="en-US" altLang="zh-CN" dirty="0" err="1"/>
                  <a:t>softmax</a:t>
                </a:r>
                <a:r>
                  <a:rPr lang="zh-CN" altLang="en-US" dirty="0"/>
                  <a:t>或</a:t>
                </a:r>
                <a:r>
                  <a:rPr lang="en-US" altLang="zh-CN" dirty="0"/>
                  <a:t>logistic</a:t>
                </a:r>
                <a:r>
                  <a:rPr lang="zh-CN" altLang="en-US" dirty="0"/>
                  <a:t>回归</a:t>
                </a:r>
                <a:endParaRPr lang="en-US" altLang="zh-CN" dirty="0"/>
              </a:p>
              <a:p>
                <a:pPr lvl="1"/>
                <a:r>
                  <a:rPr lang="zh-CN" altLang="en-US" dirty="0"/>
                  <a:t>线性分隔边界</a:t>
                </a:r>
                <a:endParaRPr lang="en-US" altLang="zh-CN" dirty="0"/>
              </a:p>
              <a:p>
                <a:r>
                  <a:rPr lang="zh-CN" altLang="en-US" dirty="0"/>
                  <a:t>传统的统计机器学习方法</a:t>
                </a:r>
                <a:endParaRPr lang="en-US" altLang="zh-CN" dirty="0"/>
              </a:p>
              <a:p>
                <a:pPr lvl="1"/>
                <a:r>
                  <a:rPr lang="zh-CN" altLang="en-US" dirty="0"/>
                  <a:t>设定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是固定的</a:t>
                </a:r>
                <a:endParaRPr lang="en-US" altLang="zh-CN" dirty="0"/>
              </a:p>
              <a:p>
                <a:pPr lvl="1"/>
                <a:r>
                  <a:rPr lang="zh-CN" altLang="en-US" dirty="0"/>
                  <a:t>训练</a:t>
                </a:r>
                <a:r>
                  <a:rPr lang="en-US" altLang="zh-CN" dirty="0" err="1"/>
                  <a:t>softmax</a:t>
                </a:r>
                <a:r>
                  <a:rPr lang="zh-CN" altLang="en-US" dirty="0"/>
                  <a:t>或</a:t>
                </a:r>
                <a:r>
                  <a:rPr lang="en-US" altLang="zh-CN" dirty="0"/>
                  <a:t>logistic </a:t>
                </a:r>
                <a:r>
                  <a:rPr lang="zh-CN" altLang="en-US" dirty="0"/>
                  <a:t>回归的权重</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p>
                    </m:sSup>
                  </m:oMath>
                </a14:m>
                <a:r>
                  <a:rPr lang="zh-CN" altLang="en-US" dirty="0"/>
                  <a:t>，进而得到分隔边界（分离超平面）</a:t>
                </a:r>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A10266C1-4C01-417F-A116-0637B69F44B5}"/>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704B6584-567D-4049-AAF3-3BB6F5A7330C}"/>
              </a:ext>
            </a:extLst>
          </p:cNvPr>
          <p:cNvSpPr>
            <a:spLocks noGrp="1"/>
          </p:cNvSpPr>
          <p:nvPr>
            <p:ph type="title"/>
          </p:nvPr>
        </p:nvSpPr>
        <p:spPr/>
        <p:txBody>
          <a:bodyPr/>
          <a:lstStyle/>
          <a:p>
            <a:r>
              <a:rPr lang="zh-CN" altLang="en-US" dirty="0"/>
              <a:t>直观的分类问题</a:t>
            </a:r>
          </a:p>
        </p:txBody>
      </p:sp>
      <p:pic>
        <p:nvPicPr>
          <p:cNvPr id="4" name="图片 3">
            <a:extLst>
              <a:ext uri="{FF2B5EF4-FFF2-40B4-BE49-F238E27FC236}">
                <a16:creationId xmlns:a16="http://schemas.microsoft.com/office/drawing/2014/main" id="{DAF017B4-57E3-4132-9B49-A19BA70C1721}"/>
              </a:ext>
            </a:extLst>
          </p:cNvPr>
          <p:cNvPicPr>
            <a:picLocks noChangeAspect="1"/>
          </p:cNvPicPr>
          <p:nvPr/>
        </p:nvPicPr>
        <p:blipFill>
          <a:blip r:embed="rId3"/>
          <a:stretch>
            <a:fillRect/>
          </a:stretch>
        </p:blipFill>
        <p:spPr>
          <a:xfrm>
            <a:off x="5936225" y="1027906"/>
            <a:ext cx="4114800" cy="4114800"/>
          </a:xfrm>
          <a:prstGeom prst="rect">
            <a:avLst/>
          </a:prstGeom>
        </p:spPr>
      </p:pic>
    </p:spTree>
    <p:extLst>
      <p:ext uri="{BB962C8B-B14F-4D97-AF65-F5344CB8AC3E}">
        <p14:creationId xmlns:p14="http://schemas.microsoft.com/office/powerpoint/2010/main" val="29839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FEF8063-7A2A-4EE4-ABC7-1EA2481419DE}"/>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rPr>
                            <m:t>)</m:t>
                          </m:r>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rPr>
                                <m:t>)</m:t>
                              </m:r>
                            </m:e>
                          </m:nary>
                        </m:den>
                      </m:f>
                    </m:oMath>
                  </m:oMathPara>
                </a14:m>
                <a:endParaRPr lang="en-US" altLang="zh-CN" dirty="0"/>
              </a:p>
              <a:p>
                <a:r>
                  <a:rPr lang="zh-CN" altLang="en-US" dirty="0"/>
                  <a:t>可以将预测函数分为三部分：</a:t>
                </a:r>
                <a:endParaRPr lang="en-US" altLang="zh-CN" dirty="0"/>
              </a:p>
              <a:p>
                <a:pPr lvl="1"/>
                <a:r>
                  <a:rPr lang="en-US" altLang="zh-CN" dirty="0"/>
                  <a:t>1. </a:t>
                </a:r>
                <a:r>
                  <a:rPr lang="zh-CN" altLang="en-US" dirty="0"/>
                  <a:t>将</a:t>
                </a:r>
                <a:r>
                  <a:rPr lang="en-US" altLang="zh-CN" dirty="0"/>
                  <a:t>W</a:t>
                </a:r>
                <a:r>
                  <a:rPr lang="zh-CN" altLang="en-US" dirty="0"/>
                  <a:t>的第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𝑡h</m:t>
                        </m:r>
                      </m:sup>
                    </m:sSup>
                  </m:oMath>
                </a14:m>
                <a:r>
                  <a:rPr lang="zh-CN" altLang="en-US" dirty="0"/>
                  <a:t>行和</a:t>
                </a:r>
                <a:r>
                  <a:rPr lang="en-US" altLang="zh-CN" dirty="0"/>
                  <a:t>x</a:t>
                </a:r>
                <a:r>
                  <a:rPr lang="zh-CN" altLang="en-US" dirty="0"/>
                  <a:t>相乘计算所有的</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𝑐</m:t>
                        </m:r>
                      </m:sub>
                    </m:sSub>
                    <m:r>
                      <a:rPr lang="zh-CN" altLang="en-US"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𝐶</m:t>
                    </m:r>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𝑑</m:t>
                          </m:r>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𝑦𝑖</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𝑦</m:t>
                              </m:r>
                            </m:sub>
                          </m:sSub>
                        </m:e>
                      </m:nary>
                    </m:oMath>
                  </m:oMathPara>
                </a14:m>
                <a:endParaRPr lang="en-US" altLang="zh-CN" dirty="0"/>
              </a:p>
              <a:p>
                <a:pPr lvl="1"/>
                <a:r>
                  <a:rPr lang="en-US" altLang="zh-CN" dirty="0"/>
                  <a:t>2. </a:t>
                </a:r>
                <a:r>
                  <a:rPr lang="zh-CN" altLang="en-US" dirty="0"/>
                  <a:t>利用</a:t>
                </a:r>
                <a:r>
                  <a:rPr lang="en-US" altLang="zh-CN" dirty="0" err="1"/>
                  <a:t>softmax</a:t>
                </a:r>
                <a:r>
                  <a:rPr lang="zh-CN" altLang="en-US" dirty="0"/>
                  <a:t>函数得到归一化的概率</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𝑦</m:t>
                              </m:r>
                            </m:sub>
                          </m:sSub>
                          <m:r>
                            <a:rPr lang="en-US" altLang="zh-CN" i="1">
                              <a:latin typeface="Cambria Math" panose="02040503050406030204" pitchFamily="18" charset="0"/>
                            </a:rPr>
                            <m:t>)</m:t>
                          </m:r>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𝐶</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𝑐</m:t>
                                  </m:r>
                                </m:sub>
                              </m:sSub>
                              <m:r>
                                <a:rPr lang="en-US" altLang="zh-CN" i="1">
                                  <a:latin typeface="Cambria Math" panose="02040503050406030204" pitchFamily="18" charset="0"/>
                                </a:rPr>
                                <m:t>)</m:t>
                              </m:r>
                            </m:e>
                          </m:nary>
                        </m:den>
                      </m:f>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softmax</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f</m:t>
                          </m:r>
                        </m:e>
                        <m:sub>
                          <m:r>
                            <m:rPr>
                              <m:sty m:val="p"/>
                            </m:rPr>
                            <a:rPr lang="en-US" altLang="zh-CN" b="0" i="0" smtClean="0">
                              <a:latin typeface="Cambria Math" panose="02040503050406030204" pitchFamily="18" charset="0"/>
                            </a:rPr>
                            <m:t>y</m:t>
                          </m:r>
                        </m:sub>
                      </m:sSub>
                      <m:r>
                        <a:rPr lang="en-US" altLang="zh-CN" b="0" i="0" smtClean="0">
                          <a:latin typeface="Cambria Math" panose="02040503050406030204" pitchFamily="18" charset="0"/>
                        </a:rPr>
                        <m:t>)</m:t>
                      </m:r>
                    </m:oMath>
                  </m:oMathPara>
                </a14:m>
                <a:endParaRPr lang="en-US" altLang="zh-CN" dirty="0"/>
              </a:p>
              <a:p>
                <a:pPr lvl="1"/>
                <a:r>
                  <a:rPr lang="en-US" altLang="zh-CN" dirty="0"/>
                  <a:t>3. </a:t>
                </a:r>
                <a:r>
                  <a:rPr lang="zh-CN" altLang="en-US" dirty="0"/>
                  <a:t>选择概率最大的</a:t>
                </a:r>
                <a:r>
                  <a:rPr lang="en-US" altLang="zh-CN" dirty="0"/>
                  <a:t>y</a:t>
                </a:r>
                <a:r>
                  <a:rPr lang="zh-CN" altLang="en-US" dirty="0"/>
                  <a:t>值</a:t>
                </a:r>
              </a:p>
            </p:txBody>
          </p:sp>
        </mc:Choice>
        <mc:Fallback xmlns="">
          <p:sp>
            <p:nvSpPr>
              <p:cNvPr id="2" name="内容占位符 1">
                <a:extLst>
                  <a:ext uri="{FF2B5EF4-FFF2-40B4-BE49-F238E27FC236}">
                    <a16:creationId xmlns:a16="http://schemas.microsoft.com/office/drawing/2014/main" id="{FFEF8063-7A2A-4EE4-ABC7-1EA2481419DE}"/>
                  </a:ext>
                </a:extLst>
              </p:cNvPr>
              <p:cNvSpPr>
                <a:spLocks noGrp="1" noRot="1" noChangeAspect="1" noMove="1" noResize="1" noEditPoints="1" noAdjustHandles="1" noChangeArrowheads="1" noChangeShapeType="1" noTextEdit="1"/>
              </p:cNvSpPr>
              <p:nvPr>
                <p:ph idx="1"/>
              </p:nvPr>
            </p:nvSpPr>
            <p:spPr>
              <a:blipFill>
                <a:blip r:embed="rId2"/>
                <a:stretch>
                  <a:fillRect l="-1043" b="-14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129493A-B95C-4EE7-BA8A-0E496C76E0B9}"/>
              </a:ext>
            </a:extLst>
          </p:cNvPr>
          <p:cNvSpPr>
            <a:spLocks noGrp="1"/>
          </p:cNvSpPr>
          <p:nvPr>
            <p:ph type="title"/>
          </p:nvPr>
        </p:nvSpPr>
        <p:spPr/>
        <p:txBody>
          <a:bodyPr/>
          <a:lstStyle/>
          <a:p>
            <a:r>
              <a:rPr lang="en-US" altLang="zh-CN" dirty="0" err="1"/>
              <a:t>Softmax</a:t>
            </a:r>
            <a:r>
              <a:rPr lang="zh-CN" altLang="en-US" dirty="0"/>
              <a:t>分类器</a:t>
            </a:r>
          </a:p>
        </p:txBody>
      </p:sp>
    </p:spTree>
    <p:extLst>
      <p:ext uri="{BB962C8B-B14F-4D97-AF65-F5344CB8AC3E}">
        <p14:creationId xmlns:p14="http://schemas.microsoft.com/office/powerpoint/2010/main" val="152599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277C31D-DA52-4586-9896-3B0367A1BDC9}"/>
                  </a:ext>
                </a:extLst>
              </p:cNvPr>
              <p:cNvSpPr>
                <a:spLocks noGrp="1"/>
              </p:cNvSpPr>
              <p:nvPr>
                <p:ph idx="1"/>
              </p:nvPr>
            </p:nvSpPr>
            <p:spPr/>
            <p:txBody>
              <a:bodyPr/>
              <a:lstStyle/>
              <a:p>
                <a:r>
                  <a:rPr lang="zh-CN" altLang="en-US" dirty="0"/>
                  <a:t>对于每一个训练示例</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r>
                  <a:rPr lang="zh-CN" altLang="en-US" dirty="0"/>
                  <a:t>，目标是最大化在正确类别</a:t>
                </a:r>
                <a14:m>
                  <m:oMath xmlns:m="http://schemas.openxmlformats.org/officeDocument/2006/math">
                    <m:r>
                      <a:rPr lang="en-US" altLang="zh-CN" i="1">
                        <a:latin typeface="Cambria Math" panose="02040503050406030204" pitchFamily="18" charset="0"/>
                      </a:rPr>
                      <m:t>𝑦</m:t>
                    </m:r>
                  </m:oMath>
                </a14:m>
                <a:r>
                  <a:rPr lang="zh-CN" altLang="en-US" dirty="0"/>
                  <a:t>上的概率</a:t>
                </a:r>
                <a:endParaRPr lang="en-US" altLang="zh-CN" dirty="0"/>
              </a:p>
              <a:p>
                <a:r>
                  <a:rPr lang="zh-CN" altLang="en-US" dirty="0"/>
                  <a:t>或者最小化在正确类别</a:t>
                </a:r>
                <a14:m>
                  <m:oMath xmlns:m="http://schemas.openxmlformats.org/officeDocument/2006/math">
                    <m:r>
                      <a:rPr lang="en-US" altLang="zh-CN" i="1">
                        <a:latin typeface="Cambria Math" panose="02040503050406030204" pitchFamily="18" charset="0"/>
                      </a:rPr>
                      <m:t>𝑦</m:t>
                    </m:r>
                  </m:oMath>
                </a14:m>
                <a:r>
                  <a:rPr lang="zh-CN" altLang="en-US" dirty="0"/>
                  <a:t>上的负对数概率</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r>
                            <a:rPr lang="en-US" altLang="zh-CN" i="1">
                              <a:latin typeface="Cambria Math" panose="02040503050406030204" pitchFamily="18" charset="0"/>
                            </a:rPr>
                            <m:t>)</m:t>
                          </m:r>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𝐶</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𝑐</m:t>
                                  </m:r>
                                </m:sub>
                              </m:sSub>
                              <m:r>
                                <a:rPr lang="en-US" altLang="zh-CN" i="1">
                                  <a:latin typeface="Cambria Math" panose="02040503050406030204" pitchFamily="18" charset="0"/>
                                </a:rPr>
                                <m:t>)</m:t>
                              </m:r>
                            </m:e>
                          </m:nary>
                        </m:den>
                      </m:f>
                      <m:r>
                        <a:rPr lang="en-US" altLang="zh-CN" b="0" i="1" smtClean="0">
                          <a:latin typeface="Cambria Math" panose="02040503050406030204" pitchFamily="18" charset="0"/>
                        </a:rPr>
                        <m:t>)</m:t>
                      </m:r>
                    </m:oMath>
                  </m:oMathPara>
                </a14:m>
                <a:endParaRPr lang="zh-CN" altLang="en-US" dirty="0"/>
              </a:p>
            </p:txBody>
          </p:sp>
        </mc:Choice>
        <mc:Fallback xmlns="">
          <p:sp>
            <p:nvSpPr>
              <p:cNvPr id="2" name="内容占位符 1">
                <a:extLst>
                  <a:ext uri="{FF2B5EF4-FFF2-40B4-BE49-F238E27FC236}">
                    <a16:creationId xmlns:a16="http://schemas.microsoft.com/office/drawing/2014/main" id="{2277C31D-DA52-4586-9896-3B0367A1BDC9}"/>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078913C-689F-46AF-B4D8-462BD853FB57}"/>
              </a:ext>
            </a:extLst>
          </p:cNvPr>
          <p:cNvSpPr>
            <a:spLocks noGrp="1"/>
          </p:cNvSpPr>
          <p:nvPr>
            <p:ph type="title"/>
          </p:nvPr>
        </p:nvSpPr>
        <p:spPr/>
        <p:txBody>
          <a:bodyPr>
            <a:normAutofit fontScale="90000"/>
          </a:bodyPr>
          <a:lstStyle/>
          <a:p>
            <a:r>
              <a:rPr lang="zh-CN" altLang="en-US" dirty="0"/>
              <a:t>使用</a:t>
            </a:r>
            <a:r>
              <a:rPr lang="en-US" altLang="zh-CN" dirty="0" err="1"/>
              <a:t>softmax</a:t>
            </a:r>
            <a:r>
              <a:rPr lang="zh-CN" altLang="en-US" dirty="0"/>
              <a:t>和交叉熵损失进行分类器训练</a:t>
            </a:r>
          </a:p>
        </p:txBody>
      </p:sp>
    </p:spTree>
    <p:extLst>
      <p:ext uri="{BB962C8B-B14F-4D97-AF65-F5344CB8AC3E}">
        <p14:creationId xmlns:p14="http://schemas.microsoft.com/office/powerpoint/2010/main" val="10283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DF4EBE4F-60F7-478E-9C81-33F79850ACD5}"/>
                  </a:ext>
                </a:extLst>
              </p:cNvPr>
              <p:cNvSpPr>
                <a:spLocks noGrp="1"/>
              </p:cNvSpPr>
              <p:nvPr>
                <p:ph idx="1"/>
              </p:nvPr>
            </p:nvSpPr>
            <p:spPr/>
            <p:txBody>
              <a:bodyPr>
                <a:normAutofit lnSpcReduction="10000"/>
              </a:bodyPr>
              <a:lstStyle/>
              <a:p>
                <a:r>
                  <a:rPr lang="zh-CN" altLang="en-US" dirty="0"/>
                  <a:t>交叉熵</a:t>
                </a:r>
                <a:r>
                  <a:rPr lang="en-US" altLang="zh-CN" dirty="0"/>
                  <a:t>(cross entropy)</a:t>
                </a:r>
                <a:r>
                  <a:rPr lang="zh-CN" altLang="en-US" dirty="0"/>
                  <a:t>源自信息论</a:t>
                </a:r>
                <a:endParaRPr lang="en-US" altLang="zh-CN" dirty="0"/>
              </a:p>
              <a:p>
                <a:r>
                  <a:rPr lang="zh-CN" altLang="en-US" dirty="0"/>
                  <a:t>假定真实的概率分布是</a:t>
                </a:r>
                <a14:m>
                  <m:oMath xmlns:m="http://schemas.openxmlformats.org/officeDocument/2006/math">
                    <m:r>
                      <a:rPr lang="en-US" altLang="zh-CN" b="0" i="1" smtClean="0">
                        <a:latin typeface="Cambria Math" panose="02040503050406030204" pitchFamily="18" charset="0"/>
                      </a:rPr>
                      <m:t>𝑝</m:t>
                    </m:r>
                    <m:r>
                      <a:rPr lang="zh-CN" altLang="en-US" i="1">
                        <a:latin typeface="Cambria Math" panose="02040503050406030204" pitchFamily="18" charset="0"/>
                      </a:rPr>
                      <m:t>，</m:t>
                    </m:r>
                  </m:oMath>
                </a14:m>
                <a:r>
                  <a:rPr lang="zh-CN" altLang="en-US" dirty="0"/>
                  <a:t>计算得到的模型的概率分布是</a:t>
                </a:r>
                <a14:m>
                  <m:oMath xmlns:m="http://schemas.openxmlformats.org/officeDocument/2006/math">
                    <m:r>
                      <a:rPr lang="en-US" altLang="zh-CN" b="0" i="1" smtClean="0">
                        <a:latin typeface="Cambria Math" panose="02040503050406030204" pitchFamily="18" charset="0"/>
                      </a:rPr>
                      <m:t>𝑞</m:t>
                    </m:r>
                  </m:oMath>
                </a14:m>
                <a:endParaRPr lang="en-US" altLang="zh-CN" dirty="0"/>
              </a:p>
              <a:p>
                <a:r>
                  <a:rPr lang="zh-CN" altLang="en-US" dirty="0"/>
                  <a:t>交叉熵：</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𝑙𝑜𝑔𝑞</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e>
                      </m:nary>
                    </m:oMath>
                  </m:oMathPara>
                </a14:m>
                <a:endParaRPr lang="en-US" altLang="zh-CN" dirty="0"/>
              </a:p>
              <a:p>
                <a:r>
                  <a:rPr lang="zh-CN" altLang="en-US" dirty="0"/>
                  <a:t>目标概率分布是在正确类别上的概率是</a:t>
                </a:r>
                <a:r>
                  <a:rPr lang="en-US" altLang="zh-CN" dirty="0"/>
                  <a:t>1</a:t>
                </a:r>
                <a:r>
                  <a:rPr lang="zh-CN" altLang="en-US" dirty="0"/>
                  <a:t>，在其它类别上的概率是</a:t>
                </a:r>
                <a:r>
                  <a:rPr lang="en-US" altLang="zh-CN" dirty="0"/>
                  <a:t>0</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𝑝</m:t>
                    </m:r>
                    <m:r>
                      <a:rPr lang="en-US" altLang="zh-CN" b="0" i="1" smtClean="0">
                        <a:latin typeface="Cambria Math" panose="02040503050406030204" pitchFamily="18" charset="0"/>
                      </a:rPr>
                      <m:t>=[0,…,0,1,0,…,0]</m:t>
                    </m:r>
                  </m:oMath>
                </a14:m>
                <a:endParaRPr lang="en-US" altLang="zh-CN" dirty="0"/>
              </a:p>
              <a:p>
                <a:r>
                  <a:rPr lang="zh-CN" altLang="en-US" dirty="0"/>
                  <a:t>因为</a:t>
                </a:r>
                <a14:m>
                  <m:oMath xmlns:m="http://schemas.openxmlformats.org/officeDocument/2006/math">
                    <m:r>
                      <a:rPr lang="en-US" altLang="zh-CN" i="1">
                        <a:latin typeface="Cambria Math" panose="02040503050406030204" pitchFamily="18" charset="0"/>
                      </a:rPr>
                      <m:t>𝑝</m:t>
                    </m:r>
                  </m:oMath>
                </a14:m>
                <a:r>
                  <a:rPr lang="zh-CN" altLang="en-US" dirty="0"/>
                  <a:t>是</a:t>
                </a:r>
                <a:r>
                  <a:rPr lang="en-US" altLang="zh-CN" dirty="0"/>
                  <a:t>one-hot</a:t>
                </a:r>
                <a:r>
                  <a:rPr lang="zh-CN" altLang="en-US" dirty="0"/>
                  <a:t>向量</a:t>
                </a:r>
                <a:r>
                  <a:rPr lang="en-US" altLang="zh-CN" dirty="0"/>
                  <a:t>,</a:t>
                </a:r>
                <a:r>
                  <a:rPr lang="zh-CN" altLang="en-US" dirty="0"/>
                  <a:t>所以只有非零项对应的是正确类别的负对数概率</a:t>
                </a:r>
                <a:endParaRPr lang="en-US" altLang="zh-CN" dirty="0"/>
              </a:p>
            </p:txBody>
          </p:sp>
        </mc:Choice>
        <mc:Fallback xmlns="">
          <p:sp>
            <p:nvSpPr>
              <p:cNvPr id="2" name="内容占位符 1">
                <a:extLst>
                  <a:ext uri="{FF2B5EF4-FFF2-40B4-BE49-F238E27FC236}">
                    <a16:creationId xmlns:a16="http://schemas.microsoft.com/office/drawing/2014/main" id="{DF4EBE4F-60F7-478E-9C81-33F79850ACD5}"/>
                  </a:ext>
                </a:extLst>
              </p:cNvPr>
              <p:cNvSpPr>
                <a:spLocks noGrp="1" noRot="1" noChangeAspect="1" noMove="1" noResize="1" noEditPoints="1" noAdjustHandles="1" noChangeArrowheads="1" noChangeShapeType="1" noTextEdit="1"/>
              </p:cNvSpPr>
              <p:nvPr>
                <p:ph idx="1"/>
              </p:nvPr>
            </p:nvSpPr>
            <p:spPr>
              <a:blipFill>
                <a:blip r:embed="rId2"/>
                <a:stretch>
                  <a:fillRect l="-1043" t="-36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01010EB-915A-491F-9BE2-98079F86CA34}"/>
              </a:ext>
            </a:extLst>
          </p:cNvPr>
          <p:cNvSpPr>
            <a:spLocks noGrp="1"/>
          </p:cNvSpPr>
          <p:nvPr>
            <p:ph type="title"/>
          </p:nvPr>
        </p:nvSpPr>
        <p:spPr/>
        <p:txBody>
          <a:bodyPr/>
          <a:lstStyle/>
          <a:p>
            <a:r>
              <a:rPr lang="zh-CN" altLang="en-US" dirty="0"/>
              <a:t>交叉熵损失函数</a:t>
            </a:r>
          </a:p>
        </p:txBody>
      </p:sp>
    </p:spTree>
    <p:extLst>
      <p:ext uri="{BB962C8B-B14F-4D97-AF65-F5344CB8AC3E}">
        <p14:creationId xmlns:p14="http://schemas.microsoft.com/office/powerpoint/2010/main" val="133972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FF69164-0818-4129-8639-21BDCD343823}"/>
                  </a:ext>
                </a:extLst>
              </p:cNvPr>
              <p:cNvSpPr>
                <a:spLocks noGrp="1"/>
              </p:cNvSpPr>
              <p:nvPr>
                <p:ph idx="1"/>
              </p:nvPr>
            </p:nvSpPr>
            <p:spPr/>
            <p:txBody>
              <a:bodyPr/>
              <a:lstStyle/>
              <a:p>
                <a:r>
                  <a:rPr lang="zh-CN" altLang="en-US" dirty="0"/>
                  <a:t>在完整数据集</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sSubSup>
                    <m:r>
                      <a:rPr lang="zh-CN" altLang="en-US" i="1">
                        <a:latin typeface="Cambria Math" panose="02040503050406030204" pitchFamily="18" charset="0"/>
                      </a:rPr>
                      <m:t>上</m:t>
                    </m:r>
                  </m:oMath>
                </a14:m>
                <a:r>
                  <a:rPr lang="zh-CN" altLang="en-US" dirty="0"/>
                  <a:t>的交叉熵损失函数是</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sub>
                                  </m:sSub>
                                </m:sup>
                              </m:sSup>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𝑐</m:t>
                                          </m:r>
                                        </m:sub>
                                      </m:sSub>
                                    </m:sup>
                                  </m:sSup>
                                </m:e>
                              </m:nary>
                            </m:den>
                          </m:f>
                          <m:r>
                            <a:rPr lang="en-US" altLang="zh-CN" b="0" i="1" smtClean="0">
                              <a:latin typeface="Cambria Math" panose="02040503050406030204" pitchFamily="18" charset="0"/>
                            </a:rPr>
                            <m:t>)</m:t>
                          </m:r>
                        </m:e>
                      </m:nary>
                    </m:oMath>
                  </m:oMathPara>
                </a14:m>
                <a:endParaRPr lang="en-US" altLang="zh-CN" dirty="0"/>
              </a:p>
              <a:p>
                <a:r>
                  <a:rPr lang="zh-CN" altLang="en-US" dirty="0"/>
                  <a:t>相应的，</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𝑑</m:t>
                          </m:r>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𝑦𝑗</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e>
                      </m:nary>
                    </m:oMath>
                  </m:oMathPara>
                </a14:m>
                <a:endParaRPr lang="en-US" altLang="zh-CN" dirty="0"/>
              </a:p>
              <a:p>
                <a:r>
                  <a:rPr lang="zh-CN" altLang="en-US" dirty="0"/>
                  <a:t>可以把</a:t>
                </a:r>
                <a:r>
                  <a:rPr lang="en-US" altLang="zh-CN" dirty="0"/>
                  <a:t>f</a:t>
                </a:r>
                <a:r>
                  <a:rPr lang="zh-CN" altLang="en-US" dirty="0"/>
                  <a:t>写成矩阵形式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𝑊𝑥</m:t>
                      </m:r>
                    </m:oMath>
                  </m:oMathPara>
                </a14:m>
                <a:endParaRPr lang="zh-CN" altLang="en-US" dirty="0"/>
              </a:p>
            </p:txBody>
          </p:sp>
        </mc:Choice>
        <mc:Fallback xmlns="">
          <p:sp>
            <p:nvSpPr>
              <p:cNvPr id="2" name="内容占位符 1">
                <a:extLst>
                  <a:ext uri="{FF2B5EF4-FFF2-40B4-BE49-F238E27FC236}">
                    <a16:creationId xmlns:a16="http://schemas.microsoft.com/office/drawing/2014/main" id="{5FF69164-0818-4129-8639-21BDCD343823}"/>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88BEAF8D-1BB3-4D9D-96DB-621BF8C2C958}"/>
              </a:ext>
            </a:extLst>
          </p:cNvPr>
          <p:cNvSpPr>
            <a:spLocks noGrp="1"/>
          </p:cNvSpPr>
          <p:nvPr>
            <p:ph type="title"/>
          </p:nvPr>
        </p:nvSpPr>
        <p:spPr/>
        <p:txBody>
          <a:bodyPr/>
          <a:lstStyle/>
          <a:p>
            <a:r>
              <a:rPr lang="zh-CN" altLang="en-US" dirty="0"/>
              <a:t>在完整数据集上的分类</a:t>
            </a:r>
          </a:p>
        </p:txBody>
      </p:sp>
    </p:spTree>
    <p:extLst>
      <p:ext uri="{BB962C8B-B14F-4D97-AF65-F5344CB8AC3E}">
        <p14:creationId xmlns:p14="http://schemas.microsoft.com/office/powerpoint/2010/main" val="151177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B1A6DD9-6114-47A5-BB61-ABB0838A7414}"/>
                  </a:ext>
                </a:extLst>
              </p:cNvPr>
              <p:cNvSpPr>
                <a:spLocks noGrp="1"/>
              </p:cNvSpPr>
              <p:nvPr>
                <p:ph idx="1"/>
              </p:nvPr>
            </p:nvSpPr>
            <p:spPr/>
            <p:txBody>
              <a:bodyPr>
                <a:normAutofit lnSpcReduction="10000"/>
              </a:bodyPr>
              <a:lstStyle/>
              <a:p>
                <a:r>
                  <a:rPr lang="zh-CN" altLang="en-US" dirty="0"/>
                  <a:t>对于一般的机器学习参数</a:t>
                </a:r>
                <a14:m>
                  <m:oMath xmlns:m="http://schemas.openxmlformats.org/officeDocument/2006/math">
                    <m:r>
                      <a:rPr lang="en-US" altLang="zh-CN" b="0" i="1" smtClean="0">
                        <a:latin typeface="Cambria Math" panose="02040503050406030204" pitchFamily="18" charset="0"/>
                      </a:rPr>
                      <m:t>𝜃</m:t>
                    </m:r>
                    <m:r>
                      <a:rPr lang="zh-CN" altLang="en-US" i="1">
                        <a:latin typeface="Cambria Math" panose="02040503050406030204" pitchFamily="18" charset="0"/>
                      </a:rPr>
                      <m:t>通常</m:t>
                    </m:r>
                    <m:r>
                      <a:rPr lang="zh-CN" altLang="en-US" i="1" smtClean="0">
                        <a:latin typeface="Cambria Math" panose="02040503050406030204" pitchFamily="18" charset="0"/>
                      </a:rPr>
                      <m:t>只</m:t>
                    </m:r>
                  </m:oMath>
                </a14:m>
                <a:r>
                  <a:rPr lang="zh-CN" altLang="en-US" dirty="0"/>
                  <a:t>包括</a:t>
                </a:r>
                <a:r>
                  <a:rPr lang="en-US" altLang="zh-CN" dirty="0"/>
                  <a:t>W</a:t>
                </a:r>
                <a:r>
                  <a:rPr lang="zh-CN" altLang="en-US" dirty="0"/>
                  <a:t>的列</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⋅1</m:t>
                                  </m:r>
                                </m:sub>
                              </m:sSub>
                            </m:e>
                            <m:e>
                              <m:r>
                                <a:rPr lang="en-US" altLang="zh-CN" i="1" smtClean="0">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b>
                              </m:sSub>
                            </m:e>
                          </m:eqArr>
                        </m:e>
                      </m:d>
                      <m:r>
                        <a:rPr lang="en-US" altLang="zh-CN" b="0"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𝐶𝑑</m:t>
                          </m:r>
                        </m:sup>
                      </m:sSup>
                    </m:oMath>
                  </m:oMathPara>
                </a14:m>
                <a:endParaRPr lang="en-US" altLang="zh-CN" dirty="0"/>
              </a:p>
              <a:p>
                <a:r>
                  <a:rPr lang="zh-CN" altLang="en-US" dirty="0"/>
                  <a:t>因此，只需要根据以下公式更新决策边界</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zh-CN" altLang="en-US" i="1" smtClean="0">
                              <a:latin typeface="Cambria Math" panose="02040503050406030204" pitchFamily="18" charset="0"/>
                            </a:rPr>
                            <m:t>∇</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⋅1</m:t>
                                      </m:r>
                                    </m:sub>
                                  </m:sSub>
                                </m:sub>
                              </m:sSub>
                            </m:e>
                            <m:e>
                              <m:r>
                                <a:rPr lang="en-US" altLang="zh-CN" b="0" i="1" smtClean="0">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b>
                                  </m:sSub>
                                </m:sub>
                              </m:sSub>
                            </m:e>
                          </m:eqArr>
                        </m:e>
                      </m:d>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𝐶𝑑</m:t>
                          </m:r>
                        </m:sup>
                      </m:sSup>
                    </m:oMath>
                  </m:oMathPara>
                </a14:m>
                <a:endParaRPr lang="zh-CN" altLang="en-US" dirty="0"/>
              </a:p>
            </p:txBody>
          </p:sp>
        </mc:Choice>
        <mc:Fallback xmlns="">
          <p:sp>
            <p:nvSpPr>
              <p:cNvPr id="2" name="内容占位符 1">
                <a:extLst>
                  <a:ext uri="{FF2B5EF4-FFF2-40B4-BE49-F238E27FC236}">
                    <a16:creationId xmlns:a16="http://schemas.microsoft.com/office/drawing/2014/main" id="{4B1A6DD9-6114-47A5-BB61-ABB0838A7414}"/>
                  </a:ext>
                </a:extLst>
              </p:cNvPr>
              <p:cNvSpPr>
                <a:spLocks noGrp="1" noRot="1" noChangeAspect="1" noMove="1" noResize="1" noEditPoints="1" noAdjustHandles="1" noChangeArrowheads="1" noChangeShapeType="1" noTextEdit="1"/>
              </p:cNvSpPr>
              <p:nvPr>
                <p:ph idx="1"/>
              </p:nvPr>
            </p:nvSpPr>
            <p:spPr>
              <a:blipFill>
                <a:blip r:embed="rId2"/>
                <a:stretch>
                  <a:fillRect l="-1043" t="-36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3E53029-0DE5-4BEB-8976-548BE725584F}"/>
              </a:ext>
            </a:extLst>
          </p:cNvPr>
          <p:cNvSpPr>
            <a:spLocks noGrp="1"/>
          </p:cNvSpPr>
          <p:nvPr>
            <p:ph type="title"/>
          </p:nvPr>
        </p:nvSpPr>
        <p:spPr/>
        <p:txBody>
          <a:bodyPr/>
          <a:lstStyle/>
          <a:p>
            <a:r>
              <a:rPr lang="zh-CN" altLang="en-US" dirty="0"/>
              <a:t>传统机器学习的优化方法</a:t>
            </a:r>
          </a:p>
        </p:txBody>
      </p:sp>
      <p:pic>
        <p:nvPicPr>
          <p:cNvPr id="4" name="图片 3">
            <a:extLst>
              <a:ext uri="{FF2B5EF4-FFF2-40B4-BE49-F238E27FC236}">
                <a16:creationId xmlns:a16="http://schemas.microsoft.com/office/drawing/2014/main" id="{82DAB8E1-20F4-485A-ABB4-8419D37F39DC}"/>
              </a:ext>
            </a:extLst>
          </p:cNvPr>
          <p:cNvPicPr>
            <a:picLocks noChangeAspect="1"/>
          </p:cNvPicPr>
          <p:nvPr/>
        </p:nvPicPr>
        <p:blipFill>
          <a:blip r:embed="rId3"/>
          <a:stretch>
            <a:fillRect/>
          </a:stretch>
        </p:blipFill>
        <p:spPr>
          <a:xfrm>
            <a:off x="8199100" y="1560154"/>
            <a:ext cx="3845417" cy="4156444"/>
          </a:xfrm>
          <a:prstGeom prst="rect">
            <a:avLst/>
          </a:prstGeom>
        </p:spPr>
      </p:pic>
    </p:spTree>
    <p:extLst>
      <p:ext uri="{BB962C8B-B14F-4D97-AF65-F5344CB8AC3E}">
        <p14:creationId xmlns:p14="http://schemas.microsoft.com/office/powerpoint/2010/main" val="31036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D7F4264-F1AA-4771-B0F3-A744456E7DD6}"/>
              </a:ext>
            </a:extLst>
          </p:cNvPr>
          <p:cNvSpPr>
            <a:spLocks noGrp="1"/>
          </p:cNvSpPr>
          <p:nvPr>
            <p:ph idx="1"/>
          </p:nvPr>
        </p:nvSpPr>
        <p:spPr/>
        <p:txBody>
          <a:bodyPr/>
          <a:lstStyle/>
          <a:p>
            <a:r>
              <a:rPr lang="zh-CN" altLang="en-US" dirty="0"/>
              <a:t>单独的</a:t>
            </a:r>
            <a:r>
              <a:rPr lang="en-US" altLang="zh-CN" dirty="0" err="1"/>
              <a:t>softmax</a:t>
            </a:r>
            <a:r>
              <a:rPr lang="zh-CN" altLang="en-US" dirty="0"/>
              <a:t>（约等于</a:t>
            </a:r>
            <a:r>
              <a:rPr lang="en-US" altLang="zh-CN" dirty="0"/>
              <a:t>logistic</a:t>
            </a:r>
            <a:r>
              <a:rPr lang="zh-CN" altLang="en-US" dirty="0"/>
              <a:t>回归）通常效果不好</a:t>
            </a:r>
            <a:endParaRPr lang="en-US" altLang="zh-CN" dirty="0"/>
          </a:p>
          <a:p>
            <a:r>
              <a:rPr lang="en-US" altLang="zh-CN" dirty="0" err="1"/>
              <a:t>Softmax</a:t>
            </a:r>
            <a:r>
              <a:rPr lang="zh-CN" altLang="en-US" dirty="0"/>
              <a:t>仅能给出线性分隔边界</a:t>
            </a:r>
            <a:endParaRPr lang="en-US" altLang="zh-CN" dirty="0"/>
          </a:p>
        </p:txBody>
      </p:sp>
      <p:sp>
        <p:nvSpPr>
          <p:cNvPr id="3" name="标题 2">
            <a:extLst>
              <a:ext uri="{FF2B5EF4-FFF2-40B4-BE49-F238E27FC236}">
                <a16:creationId xmlns:a16="http://schemas.microsoft.com/office/drawing/2014/main" id="{4F14500C-16A4-4C68-842D-F09DCDECAB4C}"/>
              </a:ext>
            </a:extLst>
          </p:cNvPr>
          <p:cNvSpPr>
            <a:spLocks noGrp="1"/>
          </p:cNvSpPr>
          <p:nvPr>
            <p:ph type="title"/>
          </p:nvPr>
        </p:nvSpPr>
        <p:spPr/>
        <p:txBody>
          <a:bodyPr/>
          <a:lstStyle/>
          <a:p>
            <a:r>
              <a:rPr lang="zh-CN" altLang="en-US" dirty="0"/>
              <a:t>神经网络分类器</a:t>
            </a:r>
          </a:p>
        </p:txBody>
      </p:sp>
      <p:pic>
        <p:nvPicPr>
          <p:cNvPr id="4" name="图片 3">
            <a:extLst>
              <a:ext uri="{FF2B5EF4-FFF2-40B4-BE49-F238E27FC236}">
                <a16:creationId xmlns:a16="http://schemas.microsoft.com/office/drawing/2014/main" id="{A839F2BE-219D-485D-8AD6-D38D757C86FB}"/>
              </a:ext>
            </a:extLst>
          </p:cNvPr>
          <p:cNvPicPr>
            <a:picLocks noChangeAspect="1"/>
          </p:cNvPicPr>
          <p:nvPr/>
        </p:nvPicPr>
        <p:blipFill>
          <a:blip r:embed="rId2"/>
          <a:stretch>
            <a:fillRect/>
          </a:stretch>
        </p:blipFill>
        <p:spPr>
          <a:xfrm>
            <a:off x="2753032" y="2854228"/>
            <a:ext cx="4115260" cy="3322735"/>
          </a:xfrm>
          <a:prstGeom prst="rect">
            <a:avLst/>
          </a:prstGeom>
        </p:spPr>
      </p:pic>
      <p:sp>
        <p:nvSpPr>
          <p:cNvPr id="5" name="文本框 4">
            <a:extLst>
              <a:ext uri="{FF2B5EF4-FFF2-40B4-BE49-F238E27FC236}">
                <a16:creationId xmlns:a16="http://schemas.microsoft.com/office/drawing/2014/main" id="{9577690B-9D73-4016-B0A0-2F5765EA57C9}"/>
              </a:ext>
            </a:extLst>
          </p:cNvPr>
          <p:cNvSpPr txBox="1"/>
          <p:nvPr/>
        </p:nvSpPr>
        <p:spPr>
          <a:xfrm>
            <a:off x="6868292" y="4699819"/>
            <a:ext cx="3416320" cy="369332"/>
          </a:xfrm>
          <a:prstGeom prst="rect">
            <a:avLst/>
          </a:prstGeom>
          <a:noFill/>
          <a:ln>
            <a:solidFill>
              <a:schemeClr val="tx2">
                <a:lumMod val="20000"/>
                <a:lumOff val="80000"/>
              </a:schemeClr>
            </a:solidFill>
          </a:ln>
        </p:spPr>
        <p:txBody>
          <a:bodyPr wrap="none" rtlCol="0">
            <a:spAutoFit/>
          </a:bodyPr>
          <a:lstStyle/>
          <a:p>
            <a:r>
              <a:rPr lang="zh-CN" altLang="en-US"/>
              <a:t>对于非线性可分的问题无法解决</a:t>
            </a:r>
            <a:endParaRPr lang="zh-CN" altLang="en-US" dirty="0"/>
          </a:p>
        </p:txBody>
      </p:sp>
    </p:spTree>
    <p:extLst>
      <p:ext uri="{BB962C8B-B14F-4D97-AF65-F5344CB8AC3E}">
        <p14:creationId xmlns:p14="http://schemas.microsoft.com/office/powerpoint/2010/main" val="366247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B8CD34-5ACF-492F-9534-DAF5BE0AACE6}"/>
              </a:ext>
            </a:extLst>
          </p:cNvPr>
          <p:cNvSpPr>
            <a:spLocks noGrp="1"/>
          </p:cNvSpPr>
          <p:nvPr>
            <p:ph idx="1"/>
          </p:nvPr>
        </p:nvSpPr>
        <p:spPr/>
        <p:txBody>
          <a:bodyPr/>
          <a:lstStyle/>
          <a:p>
            <a:r>
              <a:rPr lang="zh-CN" altLang="en-US" dirty="0"/>
              <a:t>神经网络模型可以学习到更加复杂的函数和非线性决策边界</a:t>
            </a:r>
            <a:endParaRPr lang="en-US" altLang="zh-CN" dirty="0"/>
          </a:p>
          <a:p>
            <a:endParaRPr lang="zh-CN" altLang="en-US" dirty="0"/>
          </a:p>
        </p:txBody>
      </p:sp>
      <p:sp>
        <p:nvSpPr>
          <p:cNvPr id="3" name="标题 2">
            <a:extLst>
              <a:ext uri="{FF2B5EF4-FFF2-40B4-BE49-F238E27FC236}">
                <a16:creationId xmlns:a16="http://schemas.microsoft.com/office/drawing/2014/main" id="{8305FE19-7C2A-43B9-B2DE-02EEA799F8A4}"/>
              </a:ext>
            </a:extLst>
          </p:cNvPr>
          <p:cNvSpPr>
            <a:spLocks noGrp="1"/>
          </p:cNvSpPr>
          <p:nvPr>
            <p:ph type="title"/>
          </p:nvPr>
        </p:nvSpPr>
        <p:spPr/>
        <p:txBody>
          <a:bodyPr/>
          <a:lstStyle/>
          <a:p>
            <a:r>
              <a:rPr lang="zh-CN" altLang="en-US" dirty="0"/>
              <a:t>神经网络模型</a:t>
            </a:r>
          </a:p>
        </p:txBody>
      </p:sp>
      <p:pic>
        <p:nvPicPr>
          <p:cNvPr id="4" name="图片 3">
            <a:extLst>
              <a:ext uri="{FF2B5EF4-FFF2-40B4-BE49-F238E27FC236}">
                <a16:creationId xmlns:a16="http://schemas.microsoft.com/office/drawing/2014/main" id="{6DD5F360-6A59-4697-B3BC-1C99E9709A1E}"/>
              </a:ext>
            </a:extLst>
          </p:cNvPr>
          <p:cNvPicPr>
            <a:picLocks noChangeAspect="1"/>
          </p:cNvPicPr>
          <p:nvPr/>
        </p:nvPicPr>
        <p:blipFill>
          <a:blip r:embed="rId2"/>
          <a:stretch>
            <a:fillRect/>
          </a:stretch>
        </p:blipFill>
        <p:spPr>
          <a:xfrm>
            <a:off x="1189702" y="2416951"/>
            <a:ext cx="9409471" cy="4158356"/>
          </a:xfrm>
          <a:prstGeom prst="rect">
            <a:avLst/>
          </a:prstGeom>
        </p:spPr>
      </p:pic>
    </p:spTree>
    <p:extLst>
      <p:ext uri="{BB962C8B-B14F-4D97-AF65-F5344CB8AC3E}">
        <p14:creationId xmlns:p14="http://schemas.microsoft.com/office/powerpoint/2010/main" val="1354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E5CDF85-06E9-44F7-A389-E7723BF70FC2}"/>
                  </a:ext>
                </a:extLst>
              </p:cNvPr>
              <p:cNvSpPr>
                <a:spLocks noGrp="1"/>
              </p:cNvSpPr>
              <p:nvPr>
                <p:ph idx="1"/>
              </p:nvPr>
            </p:nvSpPr>
            <p:spPr/>
            <p:txBody>
              <a:bodyPr>
                <a:normAutofit/>
              </a:bodyPr>
              <a:lstStyle/>
              <a:p>
                <a:r>
                  <a:rPr lang="zh-CN" altLang="en-US" dirty="0"/>
                  <a:t>在深度学习</a:t>
                </a:r>
                <a:r>
                  <a:rPr lang="en-US" altLang="zh-CN" dirty="0"/>
                  <a:t>NLP</a:t>
                </a:r>
                <a:r>
                  <a:rPr lang="zh-CN" altLang="en-US" dirty="0"/>
                  <a:t>中</a:t>
                </a:r>
                <a:endParaRPr lang="en-US" altLang="zh-CN" dirty="0"/>
              </a:p>
              <a:p>
                <a:pPr lvl="1"/>
                <a:r>
                  <a:rPr lang="zh-CN" altLang="en-US" dirty="0"/>
                  <a:t>一般同时学习</a:t>
                </a:r>
                <a:r>
                  <a:rPr lang="en-US" altLang="zh-CN" dirty="0"/>
                  <a:t>W</a:t>
                </a:r>
                <a:r>
                  <a:rPr lang="zh-CN" altLang="en-US" dirty="0"/>
                  <a:t>和词向量</a:t>
                </a:r>
                <a:r>
                  <a:rPr lang="en-US" altLang="zh-CN" dirty="0"/>
                  <a:t>x</a:t>
                </a:r>
                <a:r>
                  <a:rPr lang="zh-CN" altLang="en-US" dirty="0"/>
                  <a:t>，也即传统的模型参数以及词向量</a:t>
                </a:r>
                <a:endParaRPr lang="en-US" altLang="zh-CN" dirty="0"/>
              </a:p>
              <a:p>
                <a:pPr lvl="1"/>
                <a:r>
                  <a:rPr lang="zh-CN" altLang="en-US" dirty="0"/>
                  <a:t>词向量将</a:t>
                </a:r>
                <a:r>
                  <a:rPr lang="en-US" altLang="zh-CN" dirty="0"/>
                  <a:t>one-hot</a:t>
                </a:r>
                <a:r>
                  <a:rPr lang="zh-CN" altLang="en-US" dirty="0"/>
                  <a:t>向量转换到一个中间层的向量空间中，便于使用一个</a:t>
                </a:r>
                <a:r>
                  <a:rPr lang="en-US" altLang="zh-CN" dirty="0" err="1"/>
                  <a:t>softmax</a:t>
                </a:r>
                <a:r>
                  <a:rPr lang="zh-CN" altLang="en-US" dirty="0"/>
                  <a:t>层实现分类</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𝐿𝑒</m:t>
                    </m:r>
                  </m:oMath>
                </a14:m>
                <a:endParaRPr lang="en-US" altLang="zh-CN" dirty="0"/>
              </a:p>
              <a:p>
                <a:pPr lvl="1"/>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zh-CN" altLang="en-US" i="1">
                              <a:latin typeface="Cambria Math" panose="02040503050406030204" pitchFamily="18" charset="0"/>
                            </a:rPr>
                            <m:t>∇</m:t>
                          </m:r>
                        </m:e>
                        <m:sub>
                          <m:r>
                            <a:rPr lang="en-US" altLang="zh-CN" i="1">
                              <a:latin typeface="Cambria Math" panose="02040503050406030204" pitchFamily="18" charset="0"/>
                            </a:rPr>
                            <m:t>𝜃</m:t>
                          </m:r>
                        </m:sub>
                      </m:sSub>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⋅1</m:t>
                                      </m:r>
                                    </m:sub>
                                  </m:sSub>
                                </m:sub>
                              </m:sSub>
                            </m:e>
                            <m:e>
                              <m:r>
                                <a:rPr lang="en-US" altLang="zh-CN" i="1">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sub>
                                  </m:sSub>
                                </m:sub>
                              </m:sSub>
                            </m:e>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𝑎𝑎𝑟𝑑𝑣𝑎𝑟𝑘</m:t>
                                      </m:r>
                                    </m:sub>
                                  </m:sSub>
                                </m:sub>
                              </m:sSub>
                            </m:e>
                            <m:e>
                              <m:r>
                                <a:rPr lang="en-US" altLang="zh-CN" i="1">
                                  <a:latin typeface="Cambria Math" panose="02040503050406030204" pitchFamily="18" charset="0"/>
                                  <a:ea typeface="Cambria Math" panose="02040503050406030204" pitchFamily="18" charset="0"/>
                                </a:rPr>
                                <m:t>∙</m:t>
                              </m:r>
                            </m:e>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𝑧𝑒𝑏𝑟𝑎</m:t>
                                  </m:r>
                                </m:sub>
                              </m:sSub>
                            </m:e>
                          </m:eqArr>
                        </m:e>
                      </m:d>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𝐶𝑑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𝑉𝑑</m:t>
                          </m:r>
                        </m:sup>
                      </m:sSup>
                    </m:oMath>
                  </m:oMathPara>
                </a14:m>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7E5CDF85-06E9-44F7-A389-E7723BF70FC2}"/>
                  </a:ext>
                </a:extLst>
              </p:cNvPr>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7BF01B9-F979-4A8D-879E-ADEAC6EAA863}"/>
              </a:ext>
            </a:extLst>
          </p:cNvPr>
          <p:cNvSpPr>
            <a:spLocks noGrp="1"/>
          </p:cNvSpPr>
          <p:nvPr>
            <p:ph type="title"/>
          </p:nvPr>
        </p:nvSpPr>
        <p:spPr/>
        <p:txBody>
          <a:bodyPr/>
          <a:lstStyle/>
          <a:p>
            <a:r>
              <a:rPr lang="zh-CN" altLang="en-US" dirty="0"/>
              <a:t>基于词向量的分类</a:t>
            </a:r>
          </a:p>
        </p:txBody>
      </p:sp>
    </p:spTree>
    <p:extLst>
      <p:ext uri="{BB962C8B-B14F-4D97-AF65-F5344CB8AC3E}">
        <p14:creationId xmlns:p14="http://schemas.microsoft.com/office/powerpoint/2010/main" val="43448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04CE29-AEE2-40D8-84D6-68C662F89A5D}"/>
              </a:ext>
            </a:extLst>
          </p:cNvPr>
          <p:cNvSpPr>
            <a:spLocks noGrp="1"/>
          </p:cNvSpPr>
          <p:nvPr>
            <p:ph type="title"/>
          </p:nvPr>
        </p:nvSpPr>
        <p:spPr/>
        <p:txBody>
          <a:bodyPr/>
          <a:lstStyle/>
          <a:p>
            <a:pPr algn="ctr"/>
            <a:r>
              <a:rPr lang="zh-CN" altLang="en-US"/>
              <a:t>谢谢！</a:t>
            </a:r>
            <a:endParaRPr lang="zh-CN" altLang="en-US" dirty="0"/>
          </a:p>
        </p:txBody>
      </p:sp>
    </p:spTree>
    <p:extLst>
      <p:ext uri="{BB962C8B-B14F-4D97-AF65-F5344CB8AC3E}">
        <p14:creationId xmlns:p14="http://schemas.microsoft.com/office/powerpoint/2010/main" val="103098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6B50AC-F2AD-4DB7-8291-71EEB3712E3C}"/>
              </a:ext>
            </a:extLst>
          </p:cNvPr>
          <p:cNvSpPr>
            <a:spLocks noGrp="1"/>
          </p:cNvSpPr>
          <p:nvPr>
            <p:ph idx="1"/>
          </p:nvPr>
        </p:nvSpPr>
        <p:spPr/>
        <p:txBody>
          <a:bodyPr/>
          <a:lstStyle/>
          <a:p>
            <a:r>
              <a:rPr lang="zh-CN" altLang="en-US" dirty="0"/>
              <a:t>传统的</a:t>
            </a:r>
            <a:r>
              <a:rPr lang="en-US" altLang="zh-CN" dirty="0"/>
              <a:t>NLP</a:t>
            </a:r>
            <a:r>
              <a:rPr lang="zh-CN" altLang="en-US" dirty="0"/>
              <a:t>方法把词当初离散的符号</a:t>
            </a:r>
            <a:endParaRPr lang="en-US" altLang="zh-CN" dirty="0"/>
          </a:p>
          <a:p>
            <a:pPr lvl="1"/>
            <a:r>
              <a:rPr lang="zh-CN" altLang="en-US" dirty="0"/>
              <a:t>如对于</a:t>
            </a:r>
            <a:r>
              <a:rPr lang="en-US" altLang="zh-CN" dirty="0"/>
              <a:t>hotel</a:t>
            </a:r>
            <a:r>
              <a:rPr lang="zh-CN" altLang="en-US" dirty="0"/>
              <a:t>，</a:t>
            </a:r>
            <a:r>
              <a:rPr lang="en-US" altLang="zh-CN" dirty="0"/>
              <a:t>conference</a:t>
            </a:r>
            <a:r>
              <a:rPr lang="zh-CN" altLang="en-US" dirty="0"/>
              <a:t>，</a:t>
            </a:r>
            <a:r>
              <a:rPr lang="en-US" altLang="zh-CN" dirty="0"/>
              <a:t>motel</a:t>
            </a:r>
            <a:r>
              <a:rPr lang="zh-CN" altLang="en-US" dirty="0"/>
              <a:t>三个词，</a:t>
            </a:r>
            <a:endParaRPr lang="en-US" altLang="zh-CN" dirty="0"/>
          </a:p>
          <a:p>
            <a:pPr lvl="1"/>
            <a:r>
              <a:rPr lang="zh-CN" altLang="en-US" dirty="0"/>
              <a:t>给定包含</a:t>
            </a:r>
            <a:r>
              <a:rPr lang="en-US" altLang="zh-CN" dirty="0"/>
              <a:t>15</a:t>
            </a:r>
            <a:r>
              <a:rPr lang="zh-CN" altLang="en-US" dirty="0"/>
              <a:t>个词的本地词典，</a:t>
            </a:r>
            <a:endParaRPr lang="en-US" altLang="zh-CN" dirty="0"/>
          </a:p>
          <a:p>
            <a:pPr lvl="1"/>
            <a:r>
              <a:rPr lang="en-US" altLang="zh-CN" dirty="0"/>
              <a:t>motel</a:t>
            </a:r>
            <a:r>
              <a:rPr lang="zh-CN" altLang="en-US" dirty="0"/>
              <a:t>和</a:t>
            </a:r>
            <a:r>
              <a:rPr lang="en-US" altLang="zh-CN" dirty="0"/>
              <a:t>hotel</a:t>
            </a:r>
            <a:r>
              <a:rPr lang="zh-CN" altLang="en-US" dirty="0"/>
              <a:t>可以用独热向量（</a:t>
            </a:r>
            <a:r>
              <a:rPr lang="en-US" altLang="zh-CN" dirty="0"/>
              <a:t>one-hot</a:t>
            </a:r>
            <a:r>
              <a:rPr lang="zh-CN" altLang="en-US" dirty="0"/>
              <a:t>）表示，向量维度对应词典的词数</a:t>
            </a:r>
            <a:endParaRPr lang="en-US" altLang="zh-CN" dirty="0"/>
          </a:p>
          <a:p>
            <a:pPr lvl="1"/>
            <a:endParaRPr lang="en-US" altLang="zh-CN" dirty="0"/>
          </a:p>
        </p:txBody>
      </p:sp>
      <p:sp>
        <p:nvSpPr>
          <p:cNvPr id="3" name="标题 2">
            <a:extLst>
              <a:ext uri="{FF2B5EF4-FFF2-40B4-BE49-F238E27FC236}">
                <a16:creationId xmlns:a16="http://schemas.microsoft.com/office/drawing/2014/main" id="{A38BA6E0-FC06-49CB-BECD-9DF6BA232F3E}"/>
              </a:ext>
            </a:extLst>
          </p:cNvPr>
          <p:cNvSpPr>
            <a:spLocks noGrp="1"/>
          </p:cNvSpPr>
          <p:nvPr>
            <p:ph type="title"/>
          </p:nvPr>
        </p:nvSpPr>
        <p:spPr/>
        <p:txBody>
          <a:bodyPr/>
          <a:lstStyle/>
          <a:p>
            <a:r>
              <a:rPr lang="zh-CN" altLang="en-US" dirty="0"/>
              <a:t>用离散的符号表示词汇</a:t>
            </a:r>
          </a:p>
        </p:txBody>
      </p:sp>
      <p:pic>
        <p:nvPicPr>
          <p:cNvPr id="4" name="图片 3">
            <a:extLst>
              <a:ext uri="{FF2B5EF4-FFF2-40B4-BE49-F238E27FC236}">
                <a16:creationId xmlns:a16="http://schemas.microsoft.com/office/drawing/2014/main" id="{77AF53B5-B133-4F1B-A2AD-723670FF5FA7}"/>
              </a:ext>
            </a:extLst>
          </p:cNvPr>
          <p:cNvPicPr>
            <a:picLocks noChangeAspect="1"/>
          </p:cNvPicPr>
          <p:nvPr/>
        </p:nvPicPr>
        <p:blipFill>
          <a:blip r:embed="rId2"/>
          <a:stretch>
            <a:fillRect/>
          </a:stretch>
        </p:blipFill>
        <p:spPr>
          <a:xfrm>
            <a:off x="1665922" y="4001294"/>
            <a:ext cx="7762875" cy="1162050"/>
          </a:xfrm>
          <a:prstGeom prst="rect">
            <a:avLst/>
          </a:prstGeom>
        </p:spPr>
      </p:pic>
    </p:spTree>
    <p:extLst>
      <p:ext uri="{BB962C8B-B14F-4D97-AF65-F5344CB8AC3E}">
        <p14:creationId xmlns:p14="http://schemas.microsoft.com/office/powerpoint/2010/main" val="6079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6B50AC-F2AD-4DB7-8291-71EEB3712E3C}"/>
              </a:ext>
            </a:extLst>
          </p:cNvPr>
          <p:cNvSpPr>
            <a:spLocks noGrp="1"/>
          </p:cNvSpPr>
          <p:nvPr>
            <p:ph idx="1"/>
          </p:nvPr>
        </p:nvSpPr>
        <p:spPr/>
        <p:txBody>
          <a:bodyPr>
            <a:normAutofit fontScale="92500"/>
          </a:bodyPr>
          <a:lstStyle/>
          <a:p>
            <a:r>
              <a:rPr lang="zh-CN" altLang="en-US" dirty="0"/>
              <a:t>例如，在搜索引擎中搜索“</a:t>
            </a:r>
            <a:r>
              <a:rPr lang="en-US" altLang="zh-CN" dirty="0"/>
              <a:t>Seattle motel</a:t>
            </a:r>
            <a:r>
              <a:rPr lang="zh-CN" altLang="en-US" dirty="0"/>
              <a:t>”，理想的结果应该包含“</a:t>
            </a:r>
            <a:r>
              <a:rPr lang="en-US" altLang="zh-CN" dirty="0"/>
              <a:t>Seattle hotel</a:t>
            </a:r>
            <a:r>
              <a:rPr lang="zh-CN" altLang="en-US" dirty="0"/>
              <a:t>”的信息</a:t>
            </a:r>
            <a:endParaRPr lang="en-US" altLang="zh-CN" dirty="0"/>
          </a:p>
          <a:p>
            <a:r>
              <a:rPr lang="zh-CN" altLang="en-US" dirty="0"/>
              <a:t>但实际上，</a:t>
            </a:r>
            <a:endParaRPr lang="en-US" altLang="zh-CN" dirty="0"/>
          </a:p>
          <a:p>
            <a:pPr lvl="1"/>
            <a:endParaRPr lang="en-US" altLang="zh-CN" dirty="0"/>
          </a:p>
          <a:p>
            <a:pPr lvl="1"/>
            <a:endParaRPr lang="en-US" altLang="zh-CN" dirty="0"/>
          </a:p>
          <a:p>
            <a:pPr lvl="1"/>
            <a:endParaRPr lang="en-US" altLang="zh-CN" dirty="0"/>
          </a:p>
          <a:p>
            <a:r>
              <a:rPr lang="zh-CN" altLang="en-US" dirty="0"/>
              <a:t>两个向量是正交的，本质上</a:t>
            </a:r>
            <a:r>
              <a:rPr lang="en-US" altLang="zh-CN" dirty="0"/>
              <a:t>one-hot</a:t>
            </a:r>
            <a:r>
              <a:rPr lang="zh-CN" altLang="en-US" dirty="0"/>
              <a:t>向量之间是不存在相似性的</a:t>
            </a:r>
            <a:endParaRPr lang="en-US" altLang="zh-CN" dirty="0"/>
          </a:p>
          <a:p>
            <a:r>
              <a:rPr lang="zh-CN" altLang="en-US" dirty="0"/>
              <a:t>解决方法：</a:t>
            </a:r>
            <a:endParaRPr lang="en-US" altLang="zh-CN" dirty="0"/>
          </a:p>
          <a:p>
            <a:pPr lvl="1"/>
            <a:r>
              <a:rPr lang="zh-CN" altLang="en-US" dirty="0"/>
              <a:t>方法一：依赖</a:t>
            </a:r>
            <a:r>
              <a:rPr lang="en-US" altLang="zh-CN" dirty="0"/>
              <a:t>WordNet</a:t>
            </a:r>
            <a:r>
              <a:rPr lang="zh-CN" altLang="en-US" dirty="0"/>
              <a:t>或</a:t>
            </a:r>
            <a:r>
              <a:rPr lang="en-US" altLang="zh-CN" dirty="0" err="1"/>
              <a:t>HowNet</a:t>
            </a:r>
            <a:r>
              <a:rPr lang="zh-CN" altLang="en-US" dirty="0"/>
              <a:t>计算相似度，实际上词典往往覆盖度不够</a:t>
            </a:r>
            <a:endParaRPr lang="en-US" altLang="zh-CN" dirty="0"/>
          </a:p>
          <a:p>
            <a:pPr lvl="1"/>
            <a:r>
              <a:rPr lang="zh-CN" altLang="en-US" dirty="0"/>
              <a:t>方法二：利用向量本身的相似度描述词义的相似度</a:t>
            </a:r>
            <a:endParaRPr lang="en-US" altLang="zh-CN" dirty="0"/>
          </a:p>
        </p:txBody>
      </p:sp>
      <p:sp>
        <p:nvSpPr>
          <p:cNvPr id="3" name="标题 2">
            <a:extLst>
              <a:ext uri="{FF2B5EF4-FFF2-40B4-BE49-F238E27FC236}">
                <a16:creationId xmlns:a16="http://schemas.microsoft.com/office/drawing/2014/main" id="{A38BA6E0-FC06-49CB-BECD-9DF6BA232F3E}"/>
              </a:ext>
            </a:extLst>
          </p:cNvPr>
          <p:cNvSpPr>
            <a:spLocks noGrp="1"/>
          </p:cNvSpPr>
          <p:nvPr>
            <p:ph type="title"/>
          </p:nvPr>
        </p:nvSpPr>
        <p:spPr/>
        <p:txBody>
          <a:bodyPr/>
          <a:lstStyle/>
          <a:p>
            <a:r>
              <a:rPr lang="zh-CN" altLang="en-US" dirty="0"/>
              <a:t>离散符号法存在的问题</a:t>
            </a:r>
          </a:p>
        </p:txBody>
      </p:sp>
      <p:pic>
        <p:nvPicPr>
          <p:cNvPr id="4" name="图片 3">
            <a:extLst>
              <a:ext uri="{FF2B5EF4-FFF2-40B4-BE49-F238E27FC236}">
                <a16:creationId xmlns:a16="http://schemas.microsoft.com/office/drawing/2014/main" id="{77AF53B5-B133-4F1B-A2AD-723670FF5FA7}"/>
              </a:ext>
            </a:extLst>
          </p:cNvPr>
          <p:cNvPicPr>
            <a:picLocks noChangeAspect="1"/>
          </p:cNvPicPr>
          <p:nvPr/>
        </p:nvPicPr>
        <p:blipFill>
          <a:blip r:embed="rId2"/>
          <a:stretch>
            <a:fillRect/>
          </a:stretch>
        </p:blipFill>
        <p:spPr>
          <a:xfrm>
            <a:off x="1791050" y="3289025"/>
            <a:ext cx="7762875" cy="1162050"/>
          </a:xfrm>
          <a:prstGeom prst="rect">
            <a:avLst/>
          </a:prstGeom>
        </p:spPr>
      </p:pic>
    </p:spTree>
    <p:extLst>
      <p:ext uri="{BB962C8B-B14F-4D97-AF65-F5344CB8AC3E}">
        <p14:creationId xmlns:p14="http://schemas.microsoft.com/office/powerpoint/2010/main" val="74520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6B50AC-F2AD-4DB7-8291-71EEB3712E3C}"/>
                  </a:ext>
                </a:extLst>
              </p:cNvPr>
              <p:cNvSpPr>
                <a:spLocks noGrp="1"/>
              </p:cNvSpPr>
              <p:nvPr>
                <p:ph idx="1"/>
              </p:nvPr>
            </p:nvSpPr>
            <p:spPr/>
            <p:txBody>
              <a:bodyPr>
                <a:normAutofit/>
              </a:bodyPr>
              <a:lstStyle/>
              <a:p>
                <a:r>
                  <a:rPr lang="zh-CN" altLang="en-US" dirty="0"/>
                  <a:t>分布式语义表示，一个词的含义实际上可以由跟它频繁共同出现的词表示。</a:t>
                </a:r>
                <a:endParaRPr lang="en-US" altLang="zh-CN" dirty="0"/>
              </a:p>
              <a:p>
                <a:pPr lvl="1"/>
                <a:r>
                  <a:rPr lang="en-US" altLang="zh-CN" dirty="0"/>
                  <a:t>“You shall know a word by the company it keeps” (J. R. Firth 1957: 11)</a:t>
                </a:r>
              </a:p>
              <a:p>
                <a:pPr lvl="1"/>
                <a:r>
                  <a:rPr lang="zh-CN" altLang="en-US" dirty="0"/>
                  <a:t>这是现代基于统计的</a:t>
                </a:r>
                <a:r>
                  <a:rPr lang="en-US" altLang="zh-CN" dirty="0"/>
                  <a:t>NLP</a:t>
                </a:r>
                <a:r>
                  <a:rPr lang="zh-CN" altLang="en-US" dirty="0"/>
                  <a:t>领域最成功的思想。</a:t>
                </a:r>
                <a:endParaRPr lang="en-US" altLang="zh-CN" dirty="0"/>
              </a:p>
              <a:p>
                <a:r>
                  <a:rPr lang="zh-CN" altLang="en-US" dirty="0"/>
                  <a:t>当一个词</a:t>
                </a:r>
                <a14:m>
                  <m:oMath xmlns:m="http://schemas.openxmlformats.org/officeDocument/2006/math">
                    <m:r>
                      <a:rPr lang="en-US" altLang="zh-CN" b="0" i="1" smtClean="0">
                        <a:latin typeface="Cambria Math" panose="02040503050406030204" pitchFamily="18" charset="0"/>
                      </a:rPr>
                      <m:t>𝑤</m:t>
                    </m:r>
                  </m:oMath>
                </a14:m>
                <a:r>
                  <a:rPr lang="zh-CN" altLang="en-US" dirty="0"/>
                  <a:t>出现在一段文本中时，它的上下文可以由附近的一组词表示（给定具体的窗口大小）</a:t>
                </a:r>
                <a:endParaRPr lang="en-US" altLang="zh-CN" dirty="0"/>
              </a:p>
              <a:p>
                <a:r>
                  <a:rPr lang="zh-CN" altLang="en-US" dirty="0"/>
                  <a:t>基于大量的上下文表示一个词</a:t>
                </a:r>
                <a:endParaRPr lang="en-US" altLang="zh-CN" dirty="0"/>
              </a:p>
              <a:p>
                <a:endParaRPr lang="en-US" altLang="zh-CN" dirty="0"/>
              </a:p>
              <a:p>
                <a:endParaRPr lang="en-US" altLang="zh-CN" dirty="0"/>
              </a:p>
              <a:p>
                <a:pPr lvl="1"/>
                <a:endParaRPr lang="en-US" altLang="zh-CN" dirty="0"/>
              </a:p>
            </p:txBody>
          </p:sp>
        </mc:Choice>
        <mc:Fallback xmlns="">
          <p:sp>
            <p:nvSpPr>
              <p:cNvPr id="2" name="内容占位符 1">
                <a:extLst>
                  <a:ext uri="{FF2B5EF4-FFF2-40B4-BE49-F238E27FC236}">
                    <a16:creationId xmlns:a16="http://schemas.microsoft.com/office/drawing/2014/main" id="{FD6B50AC-F2AD-4DB7-8291-71EEB3712E3C}"/>
                  </a:ext>
                </a:extLst>
              </p:cNvPr>
              <p:cNvSpPr>
                <a:spLocks noGrp="1" noRot="1" noChangeAspect="1" noMove="1" noResize="1" noEditPoints="1" noAdjustHandles="1" noChangeArrowheads="1" noChangeShapeType="1" noTextEdit="1"/>
              </p:cNvSpPr>
              <p:nvPr>
                <p:ph idx="1"/>
              </p:nvPr>
            </p:nvSpPr>
            <p:spPr>
              <a:blipFill>
                <a:blip r:embed="rId2"/>
                <a:stretch>
                  <a:fillRect l="-1043" t="-2381" r="-179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38BA6E0-FC06-49CB-BECD-9DF6BA232F3E}"/>
              </a:ext>
            </a:extLst>
          </p:cNvPr>
          <p:cNvSpPr>
            <a:spLocks noGrp="1"/>
          </p:cNvSpPr>
          <p:nvPr>
            <p:ph type="title"/>
          </p:nvPr>
        </p:nvSpPr>
        <p:spPr/>
        <p:txBody>
          <a:bodyPr/>
          <a:lstStyle/>
          <a:p>
            <a:r>
              <a:rPr lang="zh-CN" altLang="en-US" dirty="0"/>
              <a:t>根据上下文表示词汇</a:t>
            </a:r>
          </a:p>
        </p:txBody>
      </p:sp>
      <p:pic>
        <p:nvPicPr>
          <p:cNvPr id="5" name="图片 4">
            <a:extLst>
              <a:ext uri="{FF2B5EF4-FFF2-40B4-BE49-F238E27FC236}">
                <a16:creationId xmlns:a16="http://schemas.microsoft.com/office/drawing/2014/main" id="{7F460676-0C0B-460D-BAD9-61198F70E8B6}"/>
              </a:ext>
            </a:extLst>
          </p:cNvPr>
          <p:cNvPicPr>
            <a:picLocks noChangeAspect="1"/>
          </p:cNvPicPr>
          <p:nvPr/>
        </p:nvPicPr>
        <p:blipFill>
          <a:blip r:embed="rId3"/>
          <a:stretch>
            <a:fillRect/>
          </a:stretch>
        </p:blipFill>
        <p:spPr>
          <a:xfrm>
            <a:off x="0" y="5335133"/>
            <a:ext cx="12192000" cy="1522867"/>
          </a:xfrm>
          <a:prstGeom prst="rect">
            <a:avLst/>
          </a:prstGeom>
        </p:spPr>
      </p:pic>
    </p:spTree>
    <p:extLst>
      <p:ext uri="{BB962C8B-B14F-4D97-AF65-F5344CB8AC3E}">
        <p14:creationId xmlns:p14="http://schemas.microsoft.com/office/powerpoint/2010/main" val="196217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S10346054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thm15="http://schemas.microsoft.com/office/thememl/2012/main" name="Presentation level design" id="{00E2FDB5-77A3-416C-8232-A2B8AB0B9A01}" vid="{6E3E8A63-E899-4F92-AFE5-C80B3CCFC0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3AA760-FEA7-44E2-BB85-0893DB8CD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3147</Words>
  <Application>Microsoft Office PowerPoint</Application>
  <PresentationFormat>宽屏</PresentationFormat>
  <Paragraphs>385</Paragraphs>
  <Slides>69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69</vt:i4>
      </vt:variant>
    </vt:vector>
  </HeadingPairs>
  <TitlesOfParts>
    <vt:vector size="76" baseType="lpstr">
      <vt:lpstr>宋体</vt:lpstr>
      <vt:lpstr>Arial</vt:lpstr>
      <vt:lpstr>Cambria Math</vt:lpstr>
      <vt:lpstr>Century Gothic</vt:lpstr>
      <vt:lpstr>Times New Roman</vt:lpstr>
      <vt:lpstr>Wingdings</vt:lpstr>
      <vt:lpstr>TS103460540</vt:lpstr>
      <vt:lpstr>10-文本表示</vt:lpstr>
      <vt:lpstr>文本语义</vt:lpstr>
      <vt:lpstr>计算机可读的语义表示方法</vt:lpstr>
      <vt:lpstr>计算机可读的语义表示方法</vt:lpstr>
      <vt:lpstr>计算机可读的语义表示方法</vt:lpstr>
      <vt:lpstr>WordNet和HowNet存在的问题</vt:lpstr>
      <vt:lpstr>用离散的符号表示词汇</vt:lpstr>
      <vt:lpstr>离散符号法存在的问题</vt:lpstr>
      <vt:lpstr>根据上下文表示词汇</vt:lpstr>
      <vt:lpstr>Word vector</vt:lpstr>
      <vt:lpstr>基于神经网络的词向量的语义可视化表示</vt:lpstr>
      <vt:lpstr>Word2vec</vt:lpstr>
      <vt:lpstr>word2vec</vt:lpstr>
      <vt:lpstr>word2vec</vt:lpstr>
      <vt:lpstr>Word2vec目标函数</vt:lpstr>
      <vt:lpstr>Word2vec目标函数</vt:lpstr>
      <vt:lpstr>word2vec</vt:lpstr>
      <vt:lpstr>word2vec:预测函数</vt:lpstr>
      <vt:lpstr>word2vec:预测函数</vt:lpstr>
      <vt:lpstr>通过优化参数训练模型</vt:lpstr>
      <vt:lpstr>模型训练需要计算所有向量的梯度</vt:lpstr>
      <vt:lpstr>Word2vec的梯度积分计算</vt:lpstr>
      <vt:lpstr>根据目标函数训练参数</vt:lpstr>
      <vt:lpstr>通过最小化目标函数训练参数</vt:lpstr>
      <vt:lpstr>通过最小化目标函数训练参数</vt:lpstr>
      <vt:lpstr>计算所有梯度</vt:lpstr>
      <vt:lpstr>Word2vec-变体</vt:lpstr>
      <vt:lpstr>优化方法-梯度下降</vt:lpstr>
      <vt:lpstr>梯度下降</vt:lpstr>
      <vt:lpstr>随机梯度下降</vt:lpstr>
      <vt:lpstr>随机梯度下降与word2vec</vt:lpstr>
      <vt:lpstr>随机梯度下降与word2vec</vt:lpstr>
      <vt:lpstr>word2vec</vt:lpstr>
      <vt:lpstr>使用negative sampling的Skip-gram</vt:lpstr>
      <vt:lpstr>使用negative sampling的Skip-gram</vt:lpstr>
      <vt:lpstr>使用negative sampling的Skip-gram</vt:lpstr>
      <vt:lpstr>为什么不直接计算共现矩阵</vt:lpstr>
      <vt:lpstr>基于窗口的共现矩阵</vt:lpstr>
      <vt:lpstr>基于窗口的共现矩阵</vt:lpstr>
      <vt:lpstr>共现向量的问题</vt:lpstr>
      <vt:lpstr>解决策略：低维稠密向量</vt:lpstr>
      <vt:lpstr>方法：降维方法</vt:lpstr>
      <vt:lpstr>SVD词向量</vt:lpstr>
      <vt:lpstr>SVD词向量</vt:lpstr>
      <vt:lpstr>共现矩阵的处理技巧</vt:lpstr>
      <vt:lpstr>基于共现矩阵的词向量表现出的相关度</vt:lpstr>
      <vt:lpstr>GloVe，基于词频 VS 词嵌入</vt:lpstr>
      <vt:lpstr>Encoding meaning in vector differences Pennington, socher, and Manning, EMNLP 2014</vt:lpstr>
      <vt:lpstr>Encoding meaning in vector differences Pennington, socher, and Manning, EMNLP 2014</vt:lpstr>
      <vt:lpstr>Encoding meaning in vector differences Pennington, socher, and Manning, EMNLP 2014</vt:lpstr>
      <vt:lpstr>GloVe [pennington et al., EMNLP 2014]</vt:lpstr>
      <vt:lpstr>GloVe的效果</vt:lpstr>
      <vt:lpstr>如何评价词向量的效果</vt:lpstr>
      <vt:lpstr>内在词向量评测</vt:lpstr>
      <vt:lpstr>GloVe的可视化评测</vt:lpstr>
      <vt:lpstr>类比评测和超参数</vt:lpstr>
      <vt:lpstr>类比评测和超参数</vt:lpstr>
      <vt:lpstr>外部评测</vt:lpstr>
      <vt:lpstr>评论文本分类</vt:lpstr>
      <vt:lpstr>直观的分类问题</vt:lpstr>
      <vt:lpstr>Softmax分类器</vt:lpstr>
      <vt:lpstr>使用softmax和交叉熵损失进行分类器训练</vt:lpstr>
      <vt:lpstr>交叉熵损失函数</vt:lpstr>
      <vt:lpstr>在完整数据集上的分类</vt:lpstr>
      <vt:lpstr>传统机器学习的优化方法</vt:lpstr>
      <vt:lpstr>神经网络分类器</vt:lpstr>
      <vt:lpstr>神经网络模型</vt:lpstr>
      <vt:lpstr>基于词向量的分类</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2013-05-06T14:57:34Z</dcterms:created>
  <dcterms:modified xsi:type="dcterms:W3CDTF">2023-04-27T02:47:34Z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TC034605409991</vt:lpwstr>
  </property>
</Properties>
</file>